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5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7446" y="-12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C8D4B8-F8EE-451E-8366-28B3DA99B690}" type="datetimeFigureOut">
              <a:rPr lang="en-US" smtClean="0"/>
              <a:t>11/11/2018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9F9DFF-433D-460A-B8D1-AF050FBEE42F}" type="slidenum">
              <a:rPr lang="en-US" smtClean="0"/>
              <a:t>‹#›</a:t>
            </a:fld>
            <a:endParaRPr lang="en-US"/>
          </a:p>
        </p:txBody>
      </p:sp>
    </p:spTree>
    <p:extLst>
      <p:ext uri="{BB962C8B-B14F-4D97-AF65-F5344CB8AC3E}">
        <p14:creationId xmlns:p14="http://schemas.microsoft.com/office/powerpoint/2010/main" val="4088657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2490262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7652625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187521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52E71-7A76-422D-8282-9D38C67480CF}"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3743474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252E71-7A76-422D-8282-9D38C67480CF}"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731077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E252E71-7A76-422D-8282-9D38C67480CF}"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34790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E252E71-7A76-422D-8282-9D38C67480CF}" type="datetimeFigureOut">
              <a:rPr lang="en-US" smtClean="0"/>
              <a:t>11/11/2018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377582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E252E71-7A76-422D-8282-9D38C67480CF}" type="datetimeFigureOut">
              <a:rPr lang="en-US" smtClean="0"/>
              <a:t>11/11/2018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3451438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252E71-7A76-422D-8282-9D38C67480CF}" type="datetimeFigureOut">
              <a:rPr lang="en-US" smtClean="0"/>
              <a:t>11/11/2018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691236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8E252E71-7A76-422D-8282-9D38C67480CF}"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1011555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8E252E71-7A76-422D-8282-9D38C67480CF}"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E05CA8-2AFD-4D59-BA98-74579576F818}" type="slidenum">
              <a:rPr lang="en-US" smtClean="0"/>
              <a:t>‹#›</a:t>
            </a:fld>
            <a:endParaRPr lang="en-US"/>
          </a:p>
        </p:txBody>
      </p:sp>
    </p:spTree>
    <p:extLst>
      <p:ext uri="{BB962C8B-B14F-4D97-AF65-F5344CB8AC3E}">
        <p14:creationId xmlns:p14="http://schemas.microsoft.com/office/powerpoint/2010/main" val="296576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8E252E71-7A76-422D-8282-9D38C67480CF}" type="datetimeFigureOut">
              <a:rPr lang="en-US" smtClean="0"/>
              <a:t>11/11/2018</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E5E05CA8-2AFD-4D59-BA98-74579576F818}" type="slidenum">
              <a:rPr lang="en-US" smtClean="0"/>
              <a:t>‹#›</a:t>
            </a:fld>
            <a:endParaRPr lang="en-US"/>
          </a:p>
        </p:txBody>
      </p:sp>
    </p:spTree>
    <p:extLst>
      <p:ext uri="{BB962C8B-B14F-4D97-AF65-F5344CB8AC3E}">
        <p14:creationId xmlns:p14="http://schemas.microsoft.com/office/powerpoint/2010/main" val="1429059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Rectangle 423">
            <a:extLst>
              <a:ext uri="{FF2B5EF4-FFF2-40B4-BE49-F238E27FC236}">
                <a16:creationId xmlns:a16="http://schemas.microsoft.com/office/drawing/2014/main" id="{77B59178-CC3F-460A-9AC0-79CD3978BBF3}"/>
              </a:ext>
            </a:extLst>
          </p:cNvPr>
          <p:cNvSpPr/>
          <p:nvPr/>
        </p:nvSpPr>
        <p:spPr>
          <a:xfrm>
            <a:off x="0" y="1"/>
            <a:ext cx="37871400" cy="1636670"/>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1" name="TextBox 420">
            <a:extLst>
              <a:ext uri="{FF2B5EF4-FFF2-40B4-BE49-F238E27FC236}">
                <a16:creationId xmlns:a16="http://schemas.microsoft.com/office/drawing/2014/main" id="{17BC2F5F-7D68-4256-B032-3BDF60A157FF}"/>
              </a:ext>
            </a:extLst>
          </p:cNvPr>
          <p:cNvSpPr txBox="1"/>
          <p:nvPr/>
        </p:nvSpPr>
        <p:spPr>
          <a:xfrm>
            <a:off x="7806170" y="20386"/>
            <a:ext cx="28278860" cy="1569660"/>
          </a:xfrm>
          <a:prstGeom prst="rect">
            <a:avLst/>
          </a:prstGeom>
          <a:solidFill>
            <a:srgbClr val="BF5600"/>
          </a:solidFill>
        </p:spPr>
        <p:txBody>
          <a:bodyPr wrap="square" rtlCol="0" anchor="ctr">
            <a:spAutoFit/>
          </a:bodyPr>
          <a:lstStyle/>
          <a:p>
            <a:pPr algn="ctr"/>
            <a:r>
              <a:rPr lang="en-US" sz="9600" b="1" dirty="0">
                <a:solidFill>
                  <a:schemeClr val="bg1"/>
                </a:solidFill>
              </a:rPr>
              <a:t>Design and Prototype of an Autonomous Shopping Cart</a:t>
            </a:r>
          </a:p>
        </p:txBody>
      </p:sp>
      <p:sp>
        <p:nvSpPr>
          <p:cNvPr id="422" name="TextBox 421">
            <a:extLst>
              <a:ext uri="{FF2B5EF4-FFF2-40B4-BE49-F238E27FC236}">
                <a16:creationId xmlns:a16="http://schemas.microsoft.com/office/drawing/2014/main" id="{B257DCE0-A726-4312-A8B9-0F38773FEE03}"/>
              </a:ext>
            </a:extLst>
          </p:cNvPr>
          <p:cNvSpPr txBox="1"/>
          <p:nvPr/>
        </p:nvSpPr>
        <p:spPr>
          <a:xfrm>
            <a:off x="7806170" y="1876857"/>
            <a:ext cx="28278860" cy="923330"/>
          </a:xfrm>
          <a:prstGeom prst="rect">
            <a:avLst/>
          </a:prstGeom>
          <a:noFill/>
        </p:spPr>
        <p:txBody>
          <a:bodyPr wrap="square" rtlCol="0">
            <a:spAutoFit/>
          </a:bodyPr>
          <a:lstStyle/>
          <a:p>
            <a:pPr algn="ctr"/>
            <a:r>
              <a:rPr lang="en-US" sz="5400" dirty="0"/>
              <a:t>Siddharth </a:t>
            </a:r>
            <a:r>
              <a:rPr lang="en-US" sz="5400" dirty="0" smtClean="0"/>
              <a:t>Kurwa</a:t>
            </a:r>
            <a:r>
              <a:rPr lang="en-US" sz="5400" dirty="0"/>
              <a:t>,</a:t>
            </a:r>
            <a:r>
              <a:rPr lang="en-US" sz="5400" dirty="0" smtClean="0"/>
              <a:t> Cockrell School of Engineering, siddharth.kurw</a:t>
            </a:r>
            <a:r>
              <a:rPr lang="en-US" sz="5400" dirty="0" smtClean="0"/>
              <a:t>a@gmail.com, Fall 2018</a:t>
            </a:r>
            <a:endParaRPr lang="en-US" sz="5400" dirty="0"/>
          </a:p>
        </p:txBody>
      </p:sp>
      <p:pic>
        <p:nvPicPr>
          <p:cNvPr id="423" name="Picture 422">
            <a:extLst>
              <a:ext uri="{FF2B5EF4-FFF2-40B4-BE49-F238E27FC236}">
                <a16:creationId xmlns:a16="http://schemas.microsoft.com/office/drawing/2014/main" id="{F656E209-61F2-4A9E-BCC0-F47C05FC7FB4}"/>
              </a:ext>
            </a:extLst>
          </p:cNvPr>
          <p:cNvPicPr>
            <a:picLocks noChangeAspect="1"/>
          </p:cNvPicPr>
          <p:nvPr/>
        </p:nvPicPr>
        <p:blipFill>
          <a:blip r:embed="rId2"/>
          <a:stretch>
            <a:fillRect/>
          </a:stretch>
        </p:blipFill>
        <p:spPr>
          <a:xfrm>
            <a:off x="37871400" y="0"/>
            <a:ext cx="6019800" cy="1631629"/>
          </a:xfrm>
          <a:prstGeom prst="rect">
            <a:avLst/>
          </a:prstGeom>
          <a:solidFill>
            <a:srgbClr val="BF5600"/>
          </a:solidFill>
        </p:spPr>
      </p:pic>
      <p:sp>
        <p:nvSpPr>
          <p:cNvPr id="83" name="Rectangle 82">
            <a:extLst>
              <a:ext uri="{FF2B5EF4-FFF2-40B4-BE49-F238E27FC236}">
                <a16:creationId xmlns:a16="http://schemas.microsoft.com/office/drawing/2014/main" id="{18E78C3C-2AE2-48E0-A11A-8B56F6E735A5}"/>
              </a:ext>
            </a:extLst>
          </p:cNvPr>
          <p:cNvSpPr/>
          <p:nvPr/>
        </p:nvSpPr>
        <p:spPr>
          <a:xfrm>
            <a:off x="14732359" y="30122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Control System </a:t>
            </a:r>
            <a:r>
              <a:rPr lang="en-US" sz="4400" dirty="0" smtClean="0">
                <a:solidFill>
                  <a:schemeClr val="bg1"/>
                </a:solidFill>
              </a:rPr>
              <a:t>Architecture</a:t>
            </a:r>
            <a:endParaRPr lang="en-US" sz="4400" dirty="0">
              <a:solidFill>
                <a:schemeClr val="bg1"/>
              </a:solidFill>
            </a:endParaRPr>
          </a:p>
        </p:txBody>
      </p:sp>
      <p:sp>
        <p:nvSpPr>
          <p:cNvPr id="84" name="Rectangle 83">
            <a:extLst>
              <a:ext uri="{FF2B5EF4-FFF2-40B4-BE49-F238E27FC236}">
                <a16:creationId xmlns:a16="http://schemas.microsoft.com/office/drawing/2014/main" id="{18E78C3C-2AE2-48E0-A11A-8B56F6E735A5}"/>
              </a:ext>
            </a:extLst>
          </p:cNvPr>
          <p:cNvSpPr/>
          <p:nvPr/>
        </p:nvSpPr>
        <p:spPr>
          <a:xfrm>
            <a:off x="0" y="30122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solidFill>
                  <a:schemeClr val="bg1"/>
                </a:solidFill>
              </a:rPr>
              <a:t>Background</a:t>
            </a:r>
            <a:endParaRPr lang="en-US" sz="4400" dirty="0">
              <a:solidFill>
                <a:schemeClr val="bg1"/>
              </a:solidFill>
            </a:endParaRPr>
          </a:p>
        </p:txBody>
      </p:sp>
      <p:sp>
        <p:nvSpPr>
          <p:cNvPr id="85" name="Rectangle 84">
            <a:extLst>
              <a:ext uri="{FF2B5EF4-FFF2-40B4-BE49-F238E27FC236}">
                <a16:creationId xmlns:a16="http://schemas.microsoft.com/office/drawing/2014/main" id="{18E78C3C-2AE2-48E0-A11A-8B56F6E735A5}"/>
              </a:ext>
            </a:extLst>
          </p:cNvPr>
          <p:cNvSpPr/>
          <p:nvPr/>
        </p:nvSpPr>
        <p:spPr>
          <a:xfrm>
            <a:off x="29464718" y="301227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solidFill>
                  <a:schemeClr val="bg1"/>
                </a:solidFill>
              </a:rPr>
              <a:t>Obstacle Avoidance Logic</a:t>
            </a:r>
            <a:endParaRPr lang="en-US" sz="4400" dirty="0">
              <a:solidFill>
                <a:schemeClr val="bg1"/>
              </a:solidFill>
            </a:endParaRPr>
          </a:p>
        </p:txBody>
      </p:sp>
      <p:sp>
        <p:nvSpPr>
          <p:cNvPr id="88" name="Rectangle 87">
            <a:extLst>
              <a:ext uri="{FF2B5EF4-FFF2-40B4-BE49-F238E27FC236}">
                <a16:creationId xmlns:a16="http://schemas.microsoft.com/office/drawing/2014/main" id="{18E78C3C-2AE2-48E0-A11A-8B56F6E735A5}"/>
              </a:ext>
            </a:extLst>
          </p:cNvPr>
          <p:cNvSpPr/>
          <p:nvPr/>
        </p:nvSpPr>
        <p:spPr>
          <a:xfrm>
            <a:off x="14732359" y="20197295"/>
            <a:ext cx="14426482" cy="773622"/>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Distributed Computing </a:t>
            </a:r>
            <a:r>
              <a:rPr lang="en-US" sz="4400" dirty="0" smtClean="0">
                <a:solidFill>
                  <a:schemeClr val="bg1"/>
                </a:solidFill>
              </a:rPr>
              <a:t>over </a:t>
            </a:r>
            <a:r>
              <a:rPr lang="en-US" sz="4400" dirty="0">
                <a:solidFill>
                  <a:schemeClr val="bg1"/>
                </a:solidFill>
              </a:rPr>
              <a:t>I</a:t>
            </a:r>
            <a:r>
              <a:rPr lang="en-US" sz="4400" baseline="30000" dirty="0">
                <a:solidFill>
                  <a:schemeClr val="bg1"/>
                </a:solidFill>
              </a:rPr>
              <a:t>2</a:t>
            </a:r>
            <a:r>
              <a:rPr lang="en-US" sz="4400" dirty="0">
                <a:solidFill>
                  <a:schemeClr val="bg1"/>
                </a:solidFill>
              </a:rPr>
              <a:t>C Network</a:t>
            </a:r>
          </a:p>
        </p:txBody>
      </p:sp>
      <p:grpSp>
        <p:nvGrpSpPr>
          <p:cNvPr id="106" name="Group 105">
            <a:extLst>
              <a:ext uri="{FF2B5EF4-FFF2-40B4-BE49-F238E27FC236}">
                <a16:creationId xmlns:a16="http://schemas.microsoft.com/office/drawing/2014/main" id="{B219E525-8517-453C-B884-34C775CB020E}"/>
              </a:ext>
            </a:extLst>
          </p:cNvPr>
          <p:cNvGrpSpPr/>
          <p:nvPr/>
        </p:nvGrpSpPr>
        <p:grpSpPr>
          <a:xfrm>
            <a:off x="16868932" y="4157369"/>
            <a:ext cx="10153330" cy="6307587"/>
            <a:chOff x="1915777" y="5792268"/>
            <a:chExt cx="10153330" cy="6307587"/>
          </a:xfrm>
          <a:noFill/>
        </p:grpSpPr>
        <p:cxnSp>
          <p:nvCxnSpPr>
            <p:cNvPr id="107" name="Straight Arrow Connector 106">
              <a:extLst>
                <a:ext uri="{FF2B5EF4-FFF2-40B4-BE49-F238E27FC236}">
                  <a16:creationId xmlns:a16="http://schemas.microsoft.com/office/drawing/2014/main" id="{033828FC-CA6F-45EC-B84E-7D726E8AB154}"/>
                </a:ext>
              </a:extLst>
            </p:cNvPr>
            <p:cNvCxnSpPr>
              <a:cxnSpLocks/>
              <a:stCxn id="138" idx="3"/>
              <a:endCxn id="108" idx="1"/>
            </p:cNvCxnSpPr>
            <p:nvPr/>
          </p:nvCxnSpPr>
          <p:spPr>
            <a:xfrm>
              <a:off x="8366065" y="7130336"/>
              <a:ext cx="496044" cy="6153"/>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8" name="Rectangle 107">
              <a:extLst>
                <a:ext uri="{FF2B5EF4-FFF2-40B4-BE49-F238E27FC236}">
                  <a16:creationId xmlns:a16="http://schemas.microsoft.com/office/drawing/2014/main" id="{F5C01E4B-A078-48D9-92A4-242CE50E8EB3}"/>
                </a:ext>
              </a:extLst>
            </p:cNvPr>
            <p:cNvSpPr/>
            <p:nvPr/>
          </p:nvSpPr>
          <p:spPr>
            <a:xfrm>
              <a:off x="8862109" y="6680449"/>
              <a:ext cx="1345858"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Left Motor</a:t>
              </a:r>
            </a:p>
          </p:txBody>
        </p:sp>
        <p:cxnSp>
          <p:nvCxnSpPr>
            <p:cNvPr id="109" name="Straight Arrow Connector 108">
              <a:extLst>
                <a:ext uri="{FF2B5EF4-FFF2-40B4-BE49-F238E27FC236}">
                  <a16:creationId xmlns:a16="http://schemas.microsoft.com/office/drawing/2014/main" id="{819FE377-1A31-4144-B580-D3ED9BFC203A}"/>
                </a:ext>
              </a:extLst>
            </p:cNvPr>
            <p:cNvCxnSpPr>
              <a:cxnSpLocks/>
              <a:stCxn id="108" idx="3"/>
              <a:endCxn id="145" idx="2"/>
            </p:cNvCxnSpPr>
            <p:nvPr/>
          </p:nvCxnSpPr>
          <p:spPr>
            <a:xfrm flipV="1">
              <a:off x="10207967" y="7132363"/>
              <a:ext cx="462913" cy="4126"/>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Connector: Elbow 50">
              <a:extLst>
                <a:ext uri="{FF2B5EF4-FFF2-40B4-BE49-F238E27FC236}">
                  <a16:creationId xmlns:a16="http://schemas.microsoft.com/office/drawing/2014/main" id="{1C42F640-D5E5-4B8D-843F-CC78A5D9BA72}"/>
                </a:ext>
              </a:extLst>
            </p:cNvPr>
            <p:cNvCxnSpPr>
              <a:cxnSpLocks/>
              <a:stCxn id="108" idx="3"/>
              <a:endCxn id="111" idx="3"/>
            </p:cNvCxnSpPr>
            <p:nvPr/>
          </p:nvCxnSpPr>
          <p:spPr>
            <a:xfrm flipH="1">
              <a:off x="9305127" y="7136489"/>
              <a:ext cx="902840" cy="1170415"/>
            </a:xfrm>
            <a:prstGeom prst="bentConnector3">
              <a:avLst>
                <a:gd name="adj1" fmla="val -25320"/>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211B81E8-6318-41F1-B431-6652B4E73DC1}"/>
                </a:ext>
              </a:extLst>
            </p:cNvPr>
            <p:cNvSpPr/>
            <p:nvPr/>
          </p:nvSpPr>
          <p:spPr>
            <a:xfrm>
              <a:off x="7723398" y="7850864"/>
              <a:ext cx="1581729"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Encoder Feedback</a:t>
              </a:r>
            </a:p>
          </p:txBody>
        </p:sp>
        <p:cxnSp>
          <p:nvCxnSpPr>
            <p:cNvPr id="112" name="Connector: Elbow 52">
              <a:extLst>
                <a:ext uri="{FF2B5EF4-FFF2-40B4-BE49-F238E27FC236}">
                  <a16:creationId xmlns:a16="http://schemas.microsoft.com/office/drawing/2014/main" id="{D5218CB5-19EE-467D-9401-085F1FFFF9D9}"/>
                </a:ext>
              </a:extLst>
            </p:cNvPr>
            <p:cNvCxnSpPr>
              <a:cxnSpLocks/>
              <a:stCxn id="111" idx="1"/>
              <a:endCxn id="132" idx="4"/>
            </p:cNvCxnSpPr>
            <p:nvPr/>
          </p:nvCxnSpPr>
          <p:spPr>
            <a:xfrm rot="10800000">
              <a:off x="6153400" y="7496862"/>
              <a:ext cx="1569998" cy="810042"/>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365733DB-83F7-4191-9C90-F54DDE7E7C85}"/>
                </a:ext>
              </a:extLst>
            </p:cNvPr>
            <p:cNvSpPr/>
            <p:nvPr/>
          </p:nvSpPr>
          <p:spPr>
            <a:xfrm>
              <a:off x="6951144" y="8970629"/>
              <a:ext cx="1345858"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PID</a:t>
              </a:r>
            </a:p>
          </p:txBody>
        </p:sp>
        <p:cxnSp>
          <p:nvCxnSpPr>
            <p:cNvPr id="114" name="Straight Arrow Connector 113">
              <a:extLst>
                <a:ext uri="{FF2B5EF4-FFF2-40B4-BE49-F238E27FC236}">
                  <a16:creationId xmlns:a16="http://schemas.microsoft.com/office/drawing/2014/main" id="{9B6D84F0-D7F6-4D1A-BB40-D28187EFFE68}"/>
                </a:ext>
              </a:extLst>
            </p:cNvPr>
            <p:cNvCxnSpPr>
              <a:cxnSpLocks/>
              <a:stCxn id="113" idx="3"/>
              <a:endCxn id="115" idx="1"/>
            </p:cNvCxnSpPr>
            <p:nvPr/>
          </p:nvCxnSpPr>
          <p:spPr>
            <a:xfrm flipV="1">
              <a:off x="8297002" y="9421837"/>
              <a:ext cx="503565" cy="4832"/>
            </a:xfrm>
            <a:prstGeom prst="straightConnector1">
              <a:avLst/>
            </a:prstGeom>
            <a:grpFill/>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Rectangle 114">
              <a:extLst>
                <a:ext uri="{FF2B5EF4-FFF2-40B4-BE49-F238E27FC236}">
                  <a16:creationId xmlns:a16="http://schemas.microsoft.com/office/drawing/2014/main" id="{89FAB73C-9B45-4546-9DC5-7ED7470A2DA2}"/>
                </a:ext>
              </a:extLst>
            </p:cNvPr>
            <p:cNvSpPr/>
            <p:nvPr/>
          </p:nvSpPr>
          <p:spPr>
            <a:xfrm>
              <a:off x="8800567" y="8965797"/>
              <a:ext cx="1345858"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Right Motor</a:t>
              </a:r>
            </a:p>
          </p:txBody>
        </p:sp>
        <p:cxnSp>
          <p:nvCxnSpPr>
            <p:cNvPr id="116" name="Connector: Elbow 56">
              <a:extLst>
                <a:ext uri="{FF2B5EF4-FFF2-40B4-BE49-F238E27FC236}">
                  <a16:creationId xmlns:a16="http://schemas.microsoft.com/office/drawing/2014/main" id="{10F05E20-4080-49EF-A129-721A6CA705A2}"/>
                </a:ext>
              </a:extLst>
            </p:cNvPr>
            <p:cNvCxnSpPr>
              <a:cxnSpLocks/>
              <a:stCxn id="115" idx="3"/>
              <a:endCxn id="117" idx="3"/>
            </p:cNvCxnSpPr>
            <p:nvPr/>
          </p:nvCxnSpPr>
          <p:spPr>
            <a:xfrm flipH="1">
              <a:off x="9305127" y="9421837"/>
              <a:ext cx="841298" cy="1108647"/>
            </a:xfrm>
            <a:prstGeom prst="bentConnector3">
              <a:avLst>
                <a:gd name="adj1" fmla="val -10425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8E52AB97-90E0-45CA-BFD2-92E5BF0030FB}"/>
                </a:ext>
              </a:extLst>
            </p:cNvPr>
            <p:cNvSpPr/>
            <p:nvPr/>
          </p:nvSpPr>
          <p:spPr>
            <a:xfrm>
              <a:off x="7723398" y="10074444"/>
              <a:ext cx="1581729"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Encoder Feedback</a:t>
              </a:r>
            </a:p>
          </p:txBody>
        </p:sp>
        <p:cxnSp>
          <p:nvCxnSpPr>
            <p:cNvPr id="118" name="Connector: Elbow 58">
              <a:extLst>
                <a:ext uri="{FF2B5EF4-FFF2-40B4-BE49-F238E27FC236}">
                  <a16:creationId xmlns:a16="http://schemas.microsoft.com/office/drawing/2014/main" id="{832BDDEB-C10B-45D5-8FF1-11F686EDB6B1}"/>
                </a:ext>
              </a:extLst>
            </p:cNvPr>
            <p:cNvCxnSpPr>
              <a:cxnSpLocks/>
              <a:stCxn id="117" idx="1"/>
              <a:endCxn id="141" idx="4"/>
            </p:cNvCxnSpPr>
            <p:nvPr/>
          </p:nvCxnSpPr>
          <p:spPr>
            <a:xfrm rot="10800000">
              <a:off x="6153400" y="9786036"/>
              <a:ext cx="1569998" cy="744448"/>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Connector: Elbow 60">
              <a:extLst>
                <a:ext uri="{FF2B5EF4-FFF2-40B4-BE49-F238E27FC236}">
                  <a16:creationId xmlns:a16="http://schemas.microsoft.com/office/drawing/2014/main" id="{A6DDF1BA-8679-4E96-A576-5F4BEF7AE094}"/>
                </a:ext>
              </a:extLst>
            </p:cNvPr>
            <p:cNvCxnSpPr>
              <a:cxnSpLocks/>
              <a:stCxn id="115" idx="3"/>
              <a:endCxn id="145" idx="4"/>
            </p:cNvCxnSpPr>
            <p:nvPr/>
          </p:nvCxnSpPr>
          <p:spPr>
            <a:xfrm flipV="1">
              <a:off x="10146425" y="7490823"/>
              <a:ext cx="880003" cy="1931014"/>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20" name="Group 119">
              <a:extLst>
                <a:ext uri="{FF2B5EF4-FFF2-40B4-BE49-F238E27FC236}">
                  <a16:creationId xmlns:a16="http://schemas.microsoft.com/office/drawing/2014/main" id="{FB63DA0D-0E06-41B3-A50E-910ACDD59760}"/>
                </a:ext>
              </a:extLst>
            </p:cNvPr>
            <p:cNvGrpSpPr/>
            <p:nvPr/>
          </p:nvGrpSpPr>
          <p:grpSpPr>
            <a:xfrm>
              <a:off x="10149587" y="6490655"/>
              <a:ext cx="1552946" cy="1435263"/>
              <a:chOff x="10148769" y="6659619"/>
              <a:chExt cx="1552946" cy="1435263"/>
            </a:xfrm>
            <a:grpFill/>
          </p:grpSpPr>
          <p:grpSp>
            <p:nvGrpSpPr>
              <p:cNvPr id="143" name="Group 142">
                <a:extLst>
                  <a:ext uri="{FF2B5EF4-FFF2-40B4-BE49-F238E27FC236}">
                    <a16:creationId xmlns:a16="http://schemas.microsoft.com/office/drawing/2014/main" id="{2A69C02D-0453-47B8-857E-81E9B1696D32}"/>
                  </a:ext>
                </a:extLst>
              </p:cNvPr>
              <p:cNvGrpSpPr/>
              <p:nvPr/>
            </p:nvGrpSpPr>
            <p:grpSpPr>
              <a:xfrm>
                <a:off x="10355857" y="6854733"/>
                <a:ext cx="1345858" cy="1240149"/>
                <a:chOff x="9569990" y="6823971"/>
                <a:chExt cx="1345858" cy="1240149"/>
              </a:xfrm>
              <a:grpFill/>
            </p:grpSpPr>
            <p:sp>
              <p:nvSpPr>
                <p:cNvPr id="145" name="Flowchart: Summing Junction 144">
                  <a:extLst>
                    <a:ext uri="{FF2B5EF4-FFF2-40B4-BE49-F238E27FC236}">
                      <a16:creationId xmlns:a16="http://schemas.microsoft.com/office/drawing/2014/main" id="{14F76641-C25E-4679-8599-FE17EC65508E}"/>
                    </a:ext>
                  </a:extLst>
                </p:cNvPr>
                <p:cNvSpPr/>
                <p:nvPr/>
              </p:nvSpPr>
              <p:spPr>
                <a:xfrm>
                  <a:off x="9884195" y="6912104"/>
                  <a:ext cx="711096" cy="716921"/>
                </a:xfrm>
                <a:prstGeom prst="flowChartSummingJunction">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46" name="Rectangle 145">
                  <a:extLst>
                    <a:ext uri="{FF2B5EF4-FFF2-40B4-BE49-F238E27FC236}">
                      <a16:creationId xmlns:a16="http://schemas.microsoft.com/office/drawing/2014/main" id="{1F0E49E8-3912-46CE-93EF-3FCA6ADEBC6D}"/>
                    </a:ext>
                  </a:extLst>
                </p:cNvPr>
                <p:cNvSpPr/>
                <p:nvPr/>
              </p:nvSpPr>
              <p:spPr>
                <a:xfrm>
                  <a:off x="9569990" y="6823971"/>
                  <a:ext cx="1345858" cy="12401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sp>
            <p:nvSpPr>
              <p:cNvPr id="144" name="Rectangle 143">
                <a:extLst>
                  <a:ext uri="{FF2B5EF4-FFF2-40B4-BE49-F238E27FC236}">
                    <a16:creationId xmlns:a16="http://schemas.microsoft.com/office/drawing/2014/main" id="{EE3C30F0-BBE6-4F11-A234-0A0C076311CC}"/>
                  </a:ext>
                </a:extLst>
              </p:cNvPr>
              <p:cNvSpPr/>
              <p:nvPr/>
            </p:nvSpPr>
            <p:spPr>
              <a:xfrm>
                <a:off x="10148769" y="6659619"/>
                <a:ext cx="1345858" cy="12401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sp>
          <p:nvSpPr>
            <p:cNvPr id="121" name="Rectangle 120">
              <a:extLst>
                <a:ext uri="{FF2B5EF4-FFF2-40B4-BE49-F238E27FC236}">
                  <a16:creationId xmlns:a16="http://schemas.microsoft.com/office/drawing/2014/main" id="{395C6707-9219-4163-A086-6AAF2A90462D}"/>
                </a:ext>
              </a:extLst>
            </p:cNvPr>
            <p:cNvSpPr/>
            <p:nvPr/>
          </p:nvSpPr>
          <p:spPr>
            <a:xfrm>
              <a:off x="10353499" y="6301398"/>
              <a:ext cx="1345858" cy="12401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cxnSp>
          <p:nvCxnSpPr>
            <p:cNvPr id="123" name="Connector: Elbow 65">
              <a:extLst>
                <a:ext uri="{FF2B5EF4-FFF2-40B4-BE49-F238E27FC236}">
                  <a16:creationId xmlns:a16="http://schemas.microsoft.com/office/drawing/2014/main" id="{3224D01D-ED35-4943-9F8C-F3A3460371B3}"/>
                </a:ext>
              </a:extLst>
            </p:cNvPr>
            <p:cNvCxnSpPr>
              <a:cxnSpLocks/>
              <a:stCxn id="145" idx="6"/>
              <a:endCxn id="124" idx="3"/>
            </p:cNvCxnSpPr>
            <p:nvPr/>
          </p:nvCxnSpPr>
          <p:spPr>
            <a:xfrm flipH="1">
              <a:off x="9274865" y="7132363"/>
              <a:ext cx="2107111" cy="4511452"/>
            </a:xfrm>
            <a:prstGeom prst="bentConnector3">
              <a:avLst>
                <a:gd name="adj1" fmla="val -10849"/>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4" name="Rectangle 123">
              <a:extLst>
                <a:ext uri="{FF2B5EF4-FFF2-40B4-BE49-F238E27FC236}">
                  <a16:creationId xmlns:a16="http://schemas.microsoft.com/office/drawing/2014/main" id="{B2C2B399-CEC6-4FC2-8C1C-F681AD57904F}"/>
                </a:ext>
              </a:extLst>
            </p:cNvPr>
            <p:cNvSpPr/>
            <p:nvPr/>
          </p:nvSpPr>
          <p:spPr>
            <a:xfrm>
              <a:off x="7693136" y="11187775"/>
              <a:ext cx="1581729"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tx1"/>
                  </a:solidFill>
                </a:rPr>
                <a:t>Gyro </a:t>
              </a:r>
              <a:r>
                <a:rPr lang="en-US" sz="2800" dirty="0">
                  <a:solidFill>
                    <a:schemeClr val="tx1"/>
                  </a:solidFill>
                </a:rPr>
                <a:t>Feedback</a:t>
              </a:r>
            </a:p>
          </p:txBody>
        </p:sp>
        <p:cxnSp>
          <p:nvCxnSpPr>
            <p:cNvPr id="125" name="Connector: Elbow 67">
              <a:extLst>
                <a:ext uri="{FF2B5EF4-FFF2-40B4-BE49-F238E27FC236}">
                  <a16:creationId xmlns:a16="http://schemas.microsoft.com/office/drawing/2014/main" id="{04611482-DE38-4BCC-9C80-53140CAF07AD}"/>
                </a:ext>
              </a:extLst>
            </p:cNvPr>
            <p:cNvCxnSpPr>
              <a:cxnSpLocks/>
              <a:stCxn id="124" idx="1"/>
              <a:endCxn id="122" idx="2"/>
            </p:cNvCxnSpPr>
            <p:nvPr/>
          </p:nvCxnSpPr>
          <p:spPr>
            <a:xfrm rot="10800000">
              <a:off x="5052638" y="8707463"/>
              <a:ext cx="2640499" cy="2936353"/>
            </a:xfrm>
            <a:prstGeom prst="bentConnector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Connector: Elbow 68">
              <a:extLst>
                <a:ext uri="{FF2B5EF4-FFF2-40B4-BE49-F238E27FC236}">
                  <a16:creationId xmlns:a16="http://schemas.microsoft.com/office/drawing/2014/main" id="{01C6CFD4-BD23-4DF4-B9A6-9FB2CD4F25A3}"/>
                </a:ext>
              </a:extLst>
            </p:cNvPr>
            <p:cNvCxnSpPr>
              <a:cxnSpLocks/>
              <a:stCxn id="122" idx="3"/>
              <a:endCxn id="132" idx="2"/>
            </p:cNvCxnSpPr>
            <p:nvPr/>
          </p:nvCxnSpPr>
          <p:spPr>
            <a:xfrm flipH="1" flipV="1">
              <a:off x="5797852" y="7132961"/>
              <a:ext cx="45650" cy="1121305"/>
            </a:xfrm>
            <a:prstGeom prst="bentConnector5">
              <a:avLst>
                <a:gd name="adj1" fmla="val 695476"/>
                <a:gd name="adj2" fmla="val 56678"/>
                <a:gd name="adj3" fmla="val 700092"/>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Connector: Elbow 69">
              <a:extLst>
                <a:ext uri="{FF2B5EF4-FFF2-40B4-BE49-F238E27FC236}">
                  <a16:creationId xmlns:a16="http://schemas.microsoft.com/office/drawing/2014/main" id="{920FA760-7631-4718-9CA2-41B846A8784B}"/>
                </a:ext>
              </a:extLst>
            </p:cNvPr>
            <p:cNvCxnSpPr>
              <a:cxnSpLocks/>
              <a:stCxn id="122" idx="3"/>
              <a:endCxn id="141" idx="2"/>
            </p:cNvCxnSpPr>
            <p:nvPr/>
          </p:nvCxnSpPr>
          <p:spPr>
            <a:xfrm flipH="1">
              <a:off x="5797852" y="8254266"/>
              <a:ext cx="45650" cy="1167571"/>
            </a:xfrm>
            <a:prstGeom prst="bentConnector5">
              <a:avLst>
                <a:gd name="adj1" fmla="val 682331"/>
                <a:gd name="adj2" fmla="val 53811"/>
                <a:gd name="adj3" fmla="val 682765"/>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8" name="Rectangle 127">
              <a:extLst>
                <a:ext uri="{FF2B5EF4-FFF2-40B4-BE49-F238E27FC236}">
                  <a16:creationId xmlns:a16="http://schemas.microsoft.com/office/drawing/2014/main" id="{986A4921-6AD4-4335-BD42-8DEF3B00FCA9}"/>
                </a:ext>
              </a:extLst>
            </p:cNvPr>
            <p:cNvSpPr/>
            <p:nvPr/>
          </p:nvSpPr>
          <p:spPr>
            <a:xfrm>
              <a:off x="1915777" y="7590223"/>
              <a:ext cx="1923828" cy="1328083"/>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Proximity Sensor Array</a:t>
              </a:r>
            </a:p>
          </p:txBody>
        </p:sp>
        <p:cxnSp>
          <p:nvCxnSpPr>
            <p:cNvPr id="129" name="Straight Arrow Connector 128">
              <a:extLst>
                <a:ext uri="{FF2B5EF4-FFF2-40B4-BE49-F238E27FC236}">
                  <a16:creationId xmlns:a16="http://schemas.microsoft.com/office/drawing/2014/main" id="{E15743D2-BAE7-4127-982C-E6BF37741503}"/>
                </a:ext>
              </a:extLst>
            </p:cNvPr>
            <p:cNvCxnSpPr>
              <a:cxnSpLocks/>
              <a:stCxn id="128" idx="3"/>
              <a:endCxn id="122" idx="1"/>
            </p:cNvCxnSpPr>
            <p:nvPr/>
          </p:nvCxnSpPr>
          <p:spPr>
            <a:xfrm>
              <a:off x="3839605" y="8254265"/>
              <a:ext cx="422167" cy="1"/>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0" name="Rectangle 129">
              <a:extLst>
                <a:ext uri="{FF2B5EF4-FFF2-40B4-BE49-F238E27FC236}">
                  <a16:creationId xmlns:a16="http://schemas.microsoft.com/office/drawing/2014/main" id="{79FEBF38-FA2A-4DAB-8A35-BF97916BEF70}"/>
                </a:ext>
              </a:extLst>
            </p:cNvPr>
            <p:cNvSpPr/>
            <p:nvPr/>
          </p:nvSpPr>
          <p:spPr>
            <a:xfrm>
              <a:off x="9983749" y="5792268"/>
              <a:ext cx="2085358" cy="566044"/>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Disturbance</a:t>
              </a:r>
            </a:p>
          </p:txBody>
        </p:sp>
        <p:cxnSp>
          <p:nvCxnSpPr>
            <p:cNvPr id="131" name="Straight Arrow Connector 130">
              <a:extLst>
                <a:ext uri="{FF2B5EF4-FFF2-40B4-BE49-F238E27FC236}">
                  <a16:creationId xmlns:a16="http://schemas.microsoft.com/office/drawing/2014/main" id="{45021A1D-FBE4-4B50-9656-C12F08D6A12B}"/>
                </a:ext>
              </a:extLst>
            </p:cNvPr>
            <p:cNvCxnSpPr>
              <a:cxnSpLocks/>
              <a:stCxn id="130" idx="2"/>
              <a:endCxn id="145" idx="0"/>
            </p:cNvCxnSpPr>
            <p:nvPr/>
          </p:nvCxnSpPr>
          <p:spPr>
            <a:xfrm>
              <a:off x="11026428" y="6358312"/>
              <a:ext cx="0" cy="415590"/>
            </a:xfrm>
            <a:prstGeom prst="straightConnector1">
              <a:avLst/>
            </a:prstGeom>
            <a:grpFill/>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2" name="Flowchart: Summing Junction 131">
              <a:extLst>
                <a:ext uri="{FF2B5EF4-FFF2-40B4-BE49-F238E27FC236}">
                  <a16:creationId xmlns:a16="http://schemas.microsoft.com/office/drawing/2014/main" id="{B394CB77-C7B8-49B9-BD90-3228B0D38D9B}"/>
                </a:ext>
              </a:extLst>
            </p:cNvPr>
            <p:cNvSpPr/>
            <p:nvPr/>
          </p:nvSpPr>
          <p:spPr>
            <a:xfrm>
              <a:off x="5797852" y="6769060"/>
              <a:ext cx="711096" cy="727802"/>
            </a:xfrm>
            <a:prstGeom prst="flowChartSummingJunction">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33" name="Rectangle 132">
              <a:extLst>
                <a:ext uri="{FF2B5EF4-FFF2-40B4-BE49-F238E27FC236}">
                  <a16:creationId xmlns:a16="http://schemas.microsoft.com/office/drawing/2014/main" id="{7ED001A5-349A-4A4B-8D89-6A1E2C027EFC}"/>
                </a:ext>
              </a:extLst>
            </p:cNvPr>
            <p:cNvSpPr/>
            <p:nvPr/>
          </p:nvSpPr>
          <p:spPr>
            <a:xfrm>
              <a:off x="5287161" y="6500611"/>
              <a:ext cx="1345858" cy="121980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
          <p:nvSpPr>
            <p:cNvPr id="134" name="Rectangle 133">
              <a:extLst>
                <a:ext uri="{FF2B5EF4-FFF2-40B4-BE49-F238E27FC236}">
                  <a16:creationId xmlns:a16="http://schemas.microsoft.com/office/drawing/2014/main" id="{ADAD161A-1CCC-4FB1-A086-DD64FAEB3E84}"/>
                </a:ext>
              </a:extLst>
            </p:cNvPr>
            <p:cNvSpPr/>
            <p:nvPr/>
          </p:nvSpPr>
          <p:spPr>
            <a:xfrm>
              <a:off x="5489027" y="6698752"/>
              <a:ext cx="1345858" cy="1240149"/>
            </a:xfrm>
            <a:prstGeom prst="rect">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nvGrpSpPr>
            <p:cNvPr id="135" name="Group 134">
              <a:extLst>
                <a:ext uri="{FF2B5EF4-FFF2-40B4-BE49-F238E27FC236}">
                  <a16:creationId xmlns:a16="http://schemas.microsoft.com/office/drawing/2014/main" id="{20769CA0-357A-4B03-BF82-0377F62F4DC7}"/>
                </a:ext>
              </a:extLst>
            </p:cNvPr>
            <p:cNvGrpSpPr/>
            <p:nvPr/>
          </p:nvGrpSpPr>
          <p:grpSpPr>
            <a:xfrm>
              <a:off x="5289689" y="8959743"/>
              <a:ext cx="1530407" cy="1261075"/>
              <a:chOff x="5289689" y="8742027"/>
              <a:chExt cx="1530407" cy="1261075"/>
            </a:xfrm>
            <a:grpFill/>
          </p:grpSpPr>
          <p:grpSp>
            <p:nvGrpSpPr>
              <p:cNvPr id="139" name="Group 138">
                <a:extLst>
                  <a:ext uri="{FF2B5EF4-FFF2-40B4-BE49-F238E27FC236}">
                    <a16:creationId xmlns:a16="http://schemas.microsoft.com/office/drawing/2014/main" id="{6A89630D-F244-41DC-A269-1B1F70E3DE22}"/>
                  </a:ext>
                </a:extLst>
              </p:cNvPr>
              <p:cNvGrpSpPr/>
              <p:nvPr/>
            </p:nvGrpSpPr>
            <p:grpSpPr>
              <a:xfrm>
                <a:off x="5289689" y="8742027"/>
                <a:ext cx="1345858" cy="897747"/>
                <a:chOff x="5289689" y="8742027"/>
                <a:chExt cx="1345858" cy="897747"/>
              </a:xfrm>
              <a:grpFill/>
            </p:grpSpPr>
            <p:sp>
              <p:nvSpPr>
                <p:cNvPr id="141" name="Flowchart: Summing Junction 140">
                  <a:extLst>
                    <a:ext uri="{FF2B5EF4-FFF2-40B4-BE49-F238E27FC236}">
                      <a16:creationId xmlns:a16="http://schemas.microsoft.com/office/drawing/2014/main" id="{C298EC49-BF20-4637-9A72-80428F963B88}"/>
                    </a:ext>
                  </a:extLst>
                </p:cNvPr>
                <p:cNvSpPr/>
                <p:nvPr/>
              </p:nvSpPr>
              <p:spPr>
                <a:xfrm>
                  <a:off x="5797852" y="8839922"/>
                  <a:ext cx="711096" cy="728398"/>
                </a:xfrm>
                <a:prstGeom prst="flowChartSummingJunction">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42" name="Rectangle 141">
                  <a:extLst>
                    <a:ext uri="{FF2B5EF4-FFF2-40B4-BE49-F238E27FC236}">
                      <a16:creationId xmlns:a16="http://schemas.microsoft.com/office/drawing/2014/main" id="{BC9335B5-141F-4D9E-8A82-1B3445FBF987}"/>
                    </a:ext>
                  </a:extLst>
                </p:cNvPr>
                <p:cNvSpPr/>
                <p:nvPr/>
              </p:nvSpPr>
              <p:spPr>
                <a:xfrm>
                  <a:off x="5289689" y="8742027"/>
                  <a:ext cx="1345858" cy="8977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sp>
            <p:nvSpPr>
              <p:cNvPr id="140" name="Rectangle 139">
                <a:extLst>
                  <a:ext uri="{FF2B5EF4-FFF2-40B4-BE49-F238E27FC236}">
                    <a16:creationId xmlns:a16="http://schemas.microsoft.com/office/drawing/2014/main" id="{01267147-B1C2-482D-B575-C53E12EEFD81}"/>
                  </a:ext>
                </a:extLst>
              </p:cNvPr>
              <p:cNvSpPr/>
              <p:nvPr/>
            </p:nvSpPr>
            <p:spPr>
              <a:xfrm>
                <a:off x="5474238" y="8762953"/>
                <a:ext cx="1345858" cy="124014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grpSp>
        <p:cxnSp>
          <p:nvCxnSpPr>
            <p:cNvPr id="136" name="Straight Arrow Connector 135">
              <a:extLst>
                <a:ext uri="{FF2B5EF4-FFF2-40B4-BE49-F238E27FC236}">
                  <a16:creationId xmlns:a16="http://schemas.microsoft.com/office/drawing/2014/main" id="{07608CB8-8551-4980-AD67-1CE286022AD2}"/>
                </a:ext>
              </a:extLst>
            </p:cNvPr>
            <p:cNvCxnSpPr>
              <a:cxnSpLocks/>
              <a:stCxn id="141" idx="6"/>
              <a:endCxn id="113" idx="1"/>
            </p:cNvCxnSpPr>
            <p:nvPr/>
          </p:nvCxnSpPr>
          <p:spPr>
            <a:xfrm>
              <a:off x="6508948" y="9421837"/>
              <a:ext cx="442196" cy="4832"/>
            </a:xfrm>
            <a:prstGeom prst="straightConnector1">
              <a:avLst/>
            </a:prstGeom>
            <a:grpFill/>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0BE35431-C647-4266-A6C0-BAD3B8BE4D6C}"/>
                </a:ext>
              </a:extLst>
            </p:cNvPr>
            <p:cNvCxnSpPr>
              <a:cxnSpLocks/>
              <a:stCxn id="132" idx="6"/>
              <a:endCxn id="138" idx="1"/>
            </p:cNvCxnSpPr>
            <p:nvPr/>
          </p:nvCxnSpPr>
          <p:spPr>
            <a:xfrm flipV="1">
              <a:off x="6508948" y="7130336"/>
              <a:ext cx="511259" cy="2625"/>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8" name="Rectangle 137">
              <a:extLst>
                <a:ext uri="{FF2B5EF4-FFF2-40B4-BE49-F238E27FC236}">
                  <a16:creationId xmlns:a16="http://schemas.microsoft.com/office/drawing/2014/main" id="{409298E8-8CB0-4FF7-8BD7-10DDFBDB31E5}"/>
                </a:ext>
              </a:extLst>
            </p:cNvPr>
            <p:cNvSpPr/>
            <p:nvPr/>
          </p:nvSpPr>
          <p:spPr>
            <a:xfrm>
              <a:off x="7020207" y="6674296"/>
              <a:ext cx="1345858" cy="91208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PID</a:t>
              </a:r>
            </a:p>
          </p:txBody>
        </p:sp>
        <p:sp>
          <p:nvSpPr>
            <p:cNvPr id="122" name="Rectangle 121">
              <a:extLst>
                <a:ext uri="{FF2B5EF4-FFF2-40B4-BE49-F238E27FC236}">
                  <a16:creationId xmlns:a16="http://schemas.microsoft.com/office/drawing/2014/main" id="{05D44CF2-1224-40FC-949F-ED37FBFB2D82}"/>
                </a:ext>
              </a:extLst>
            </p:cNvPr>
            <p:cNvSpPr/>
            <p:nvPr/>
          </p:nvSpPr>
          <p:spPr>
            <a:xfrm>
              <a:off x="4261772" y="7801069"/>
              <a:ext cx="1581730" cy="90639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Setpoint Selector</a:t>
              </a:r>
            </a:p>
          </p:txBody>
        </p:sp>
      </p:grpSp>
      <p:sp>
        <p:nvSpPr>
          <p:cNvPr id="147" name="Rectangle 146">
            <a:extLst>
              <a:ext uri="{FF2B5EF4-FFF2-40B4-BE49-F238E27FC236}">
                <a16:creationId xmlns:a16="http://schemas.microsoft.com/office/drawing/2014/main" id="{18E78C3C-2AE2-48E0-A11A-8B56F6E735A5}"/>
              </a:ext>
            </a:extLst>
          </p:cNvPr>
          <p:cNvSpPr/>
          <p:nvPr/>
        </p:nvSpPr>
        <p:spPr>
          <a:xfrm>
            <a:off x="0" y="8858701"/>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solidFill>
                  <a:schemeClr val="bg1"/>
                </a:solidFill>
              </a:rPr>
              <a:t>Project Goals</a:t>
            </a:r>
            <a:endParaRPr lang="en-US" sz="4400" dirty="0">
              <a:solidFill>
                <a:schemeClr val="bg1"/>
              </a:solidFill>
            </a:endParaRPr>
          </a:p>
        </p:txBody>
      </p:sp>
      <p:sp>
        <p:nvSpPr>
          <p:cNvPr id="148" name="Rectangle 147">
            <a:extLst>
              <a:ext uri="{FF2B5EF4-FFF2-40B4-BE49-F238E27FC236}">
                <a16:creationId xmlns:a16="http://schemas.microsoft.com/office/drawing/2014/main" id="{18E78C3C-2AE2-48E0-A11A-8B56F6E735A5}"/>
              </a:ext>
            </a:extLst>
          </p:cNvPr>
          <p:cNvSpPr/>
          <p:nvPr/>
        </p:nvSpPr>
        <p:spPr>
          <a:xfrm>
            <a:off x="0" y="18180828"/>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solidFill>
                  <a:schemeClr val="bg1"/>
                </a:solidFill>
              </a:rPr>
              <a:t>Mechanical Design</a:t>
            </a:r>
            <a:endParaRPr lang="en-US" sz="4400" dirty="0">
              <a:solidFill>
                <a:schemeClr val="bg1"/>
              </a:solidFill>
            </a:endParaRPr>
          </a:p>
        </p:txBody>
      </p:sp>
      <p:sp>
        <p:nvSpPr>
          <p:cNvPr id="149" name="Rectangle 148">
            <a:extLst>
              <a:ext uri="{FF2B5EF4-FFF2-40B4-BE49-F238E27FC236}">
                <a16:creationId xmlns:a16="http://schemas.microsoft.com/office/drawing/2014/main" id="{18E78C3C-2AE2-48E0-A11A-8B56F6E735A5}"/>
              </a:ext>
            </a:extLst>
          </p:cNvPr>
          <p:cNvSpPr/>
          <p:nvPr/>
        </p:nvSpPr>
        <p:spPr>
          <a:xfrm>
            <a:off x="29464718" y="28654655"/>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solidFill>
                  <a:schemeClr val="bg1"/>
                </a:solidFill>
              </a:rPr>
              <a:t>Further Information</a:t>
            </a:r>
            <a:endParaRPr lang="en-US" sz="4400" dirty="0">
              <a:solidFill>
                <a:schemeClr val="bg1"/>
              </a:solidFill>
            </a:endParaRPr>
          </a:p>
        </p:txBody>
      </p:sp>
      <p:sp>
        <p:nvSpPr>
          <p:cNvPr id="9" name="TextBox 8"/>
          <p:cNvSpPr txBox="1"/>
          <p:nvPr/>
        </p:nvSpPr>
        <p:spPr>
          <a:xfrm>
            <a:off x="29464718" y="29647825"/>
            <a:ext cx="14426482" cy="954107"/>
          </a:xfrm>
          <a:prstGeom prst="rect">
            <a:avLst/>
          </a:prstGeom>
          <a:noFill/>
        </p:spPr>
        <p:txBody>
          <a:bodyPr wrap="square" rtlCol="0">
            <a:spAutoFit/>
          </a:bodyPr>
          <a:lstStyle/>
          <a:p>
            <a:r>
              <a:rPr lang="en-US" sz="2800" dirty="0" smtClean="0"/>
              <a:t>CAD, source code, BOM, documentation: 	https://github.com/skurwa/smart-cart</a:t>
            </a:r>
          </a:p>
          <a:p>
            <a:r>
              <a:rPr lang="en-US" sz="2800" dirty="0" smtClean="0"/>
              <a:t>To learn more about Sid: 							https://skurwa.github.io</a:t>
            </a:r>
            <a:endParaRPr lang="en-US" sz="2800" dirty="0"/>
          </a:p>
        </p:txBody>
      </p:sp>
      <p:sp>
        <p:nvSpPr>
          <p:cNvPr id="150" name="Rectangle 149">
            <a:extLst>
              <a:ext uri="{FF2B5EF4-FFF2-40B4-BE49-F238E27FC236}">
                <a16:creationId xmlns:a16="http://schemas.microsoft.com/office/drawing/2014/main" id="{18E78C3C-2AE2-48E0-A11A-8B56F6E735A5}"/>
              </a:ext>
            </a:extLst>
          </p:cNvPr>
          <p:cNvSpPr/>
          <p:nvPr/>
        </p:nvSpPr>
        <p:spPr>
          <a:xfrm>
            <a:off x="29464718" y="26538608"/>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solidFill>
                  <a:schemeClr val="bg1"/>
                </a:solidFill>
              </a:rPr>
              <a:t>Acknowledgements</a:t>
            </a:r>
            <a:endParaRPr lang="en-US" sz="4400" dirty="0">
              <a:solidFill>
                <a:schemeClr val="bg1"/>
              </a:solidFill>
            </a:endParaRPr>
          </a:p>
        </p:txBody>
      </p:sp>
      <p:sp>
        <p:nvSpPr>
          <p:cNvPr id="151" name="TextBox 150"/>
          <p:cNvSpPr txBox="1"/>
          <p:nvPr/>
        </p:nvSpPr>
        <p:spPr>
          <a:xfrm>
            <a:off x="29464718" y="27535914"/>
            <a:ext cx="14426482" cy="954107"/>
          </a:xfrm>
          <a:prstGeom prst="rect">
            <a:avLst/>
          </a:prstGeom>
          <a:noFill/>
        </p:spPr>
        <p:txBody>
          <a:bodyPr wrap="square" rtlCol="0">
            <a:spAutoFit/>
          </a:bodyPr>
          <a:lstStyle/>
          <a:p>
            <a:r>
              <a:rPr lang="en-US" sz="2800" dirty="0" smtClean="0"/>
              <a:t>I deeply appreciate Dr. Carolyn </a:t>
            </a:r>
            <a:r>
              <a:rPr lang="en-US" sz="2800" dirty="0" err="1" smtClean="0"/>
              <a:t>Seepersad’s</a:t>
            </a:r>
            <a:r>
              <a:rPr lang="en-US" sz="2800" dirty="0" smtClean="0"/>
              <a:t> support of this project. Her advice and feedback were beneficial to the completion of this project.</a:t>
            </a:r>
            <a:endParaRPr lang="en-US" sz="2800" dirty="0"/>
          </a:p>
        </p:txBody>
      </p:sp>
      <p:sp>
        <p:nvSpPr>
          <p:cNvPr id="152" name="Rectangle 151">
            <a:extLst>
              <a:ext uri="{FF2B5EF4-FFF2-40B4-BE49-F238E27FC236}">
                <a16:creationId xmlns:a16="http://schemas.microsoft.com/office/drawing/2014/main" id="{18E78C3C-2AE2-48E0-A11A-8B56F6E735A5}"/>
              </a:ext>
            </a:extLst>
          </p:cNvPr>
          <p:cNvSpPr/>
          <p:nvPr/>
        </p:nvSpPr>
        <p:spPr>
          <a:xfrm>
            <a:off x="29464718" y="16717996"/>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solidFill>
                  <a:schemeClr val="bg1"/>
                </a:solidFill>
              </a:rPr>
              <a:t>Conclusions and Future Work</a:t>
            </a:r>
            <a:endParaRPr lang="en-US" sz="4400" dirty="0">
              <a:solidFill>
                <a:schemeClr val="bg1"/>
              </a:solidFill>
            </a:endParaRPr>
          </a:p>
        </p:txBody>
      </p:sp>
      <p:grpSp>
        <p:nvGrpSpPr>
          <p:cNvPr id="250" name="Group 249"/>
          <p:cNvGrpSpPr/>
          <p:nvPr/>
        </p:nvGrpSpPr>
        <p:grpSpPr>
          <a:xfrm>
            <a:off x="29976357" y="4196541"/>
            <a:ext cx="13403204" cy="7763693"/>
            <a:chOff x="29935374" y="4123113"/>
            <a:chExt cx="13403204" cy="7763693"/>
          </a:xfrm>
        </p:grpSpPr>
        <p:pic>
          <p:nvPicPr>
            <p:cNvPr id="192" name="Picture 191"/>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rot="5400000">
              <a:off x="38218232" y="7754777"/>
              <a:ext cx="3003550" cy="3327401"/>
            </a:xfrm>
            <a:prstGeom prst="rect">
              <a:avLst/>
            </a:prstGeom>
          </p:spPr>
        </p:pic>
        <p:pic>
          <p:nvPicPr>
            <p:cNvPr id="172" name="Picture 171"/>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rot="16200000">
              <a:off x="30819911" y="5028903"/>
              <a:ext cx="3003550" cy="3327400"/>
            </a:xfrm>
            <a:prstGeom prst="rect">
              <a:avLst/>
            </a:prstGeom>
          </p:spPr>
        </p:pic>
        <p:grpSp>
          <p:nvGrpSpPr>
            <p:cNvPr id="18" name="Group 17"/>
            <p:cNvGrpSpPr/>
            <p:nvPr/>
          </p:nvGrpSpPr>
          <p:grpSpPr>
            <a:xfrm>
              <a:off x="29935374" y="8546768"/>
              <a:ext cx="5771197" cy="3327400"/>
              <a:chOff x="31396198" y="8527268"/>
              <a:chExt cx="5771197" cy="3327400"/>
            </a:xfrm>
          </p:grpSpPr>
          <p:pic>
            <p:nvPicPr>
              <p:cNvPr id="10" name="Picture 9"/>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a:off x="31396198" y="8527268"/>
                <a:ext cx="3003550" cy="3327400"/>
              </a:xfrm>
              <a:prstGeom prst="rect">
                <a:avLst/>
              </a:prstGeom>
            </p:spPr>
          </p:pic>
          <p:cxnSp>
            <p:nvCxnSpPr>
              <p:cNvPr id="12" name="Straight Connector 11"/>
              <p:cNvCxnSpPr/>
              <p:nvPr/>
            </p:nvCxnSpPr>
            <p:spPr>
              <a:xfrm>
                <a:off x="34386095" y="8757385"/>
                <a:ext cx="2781300" cy="0"/>
              </a:xfrm>
              <a:prstGeom prst="line">
                <a:avLst/>
              </a:prstGeom>
              <a:ln w="76200">
                <a:solidFill>
                  <a:srgbClr val="7030A0"/>
                </a:solidFill>
                <a:prstDash val="dash"/>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a:off x="34386095" y="10195150"/>
                <a:ext cx="2781300" cy="0"/>
              </a:xfrm>
              <a:prstGeom prst="line">
                <a:avLst/>
              </a:prstGeom>
              <a:ln w="76200">
                <a:solidFill>
                  <a:srgbClr val="7030A0"/>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p:nvCxnSpPr>
            <p:spPr>
              <a:xfrm>
                <a:off x="34386095" y="11633425"/>
                <a:ext cx="2781300" cy="0"/>
              </a:xfrm>
              <a:prstGeom prst="line">
                <a:avLst/>
              </a:prstGeom>
              <a:ln w="76200">
                <a:solidFill>
                  <a:srgbClr val="7030A0"/>
                </a:solidFill>
                <a:prstDash val="dash"/>
                <a:headEnd type="oval"/>
              </a:ln>
            </p:spPr>
            <p:style>
              <a:lnRef idx="1">
                <a:schemeClr val="accent1"/>
              </a:lnRef>
              <a:fillRef idx="0">
                <a:schemeClr val="accent1"/>
              </a:fillRef>
              <a:effectRef idx="0">
                <a:schemeClr val="accent1"/>
              </a:effectRef>
              <a:fontRef idx="minor">
                <a:schemeClr val="tx1"/>
              </a:fontRef>
            </p:style>
          </p:cxnSp>
        </p:grpSp>
        <p:sp>
          <p:nvSpPr>
            <p:cNvPr id="20" name="Bent Arrow 19"/>
            <p:cNvSpPr/>
            <p:nvPr/>
          </p:nvSpPr>
          <p:spPr>
            <a:xfrm rot="16200000" flipV="1">
              <a:off x="31521719" y="9292340"/>
              <a:ext cx="1028856" cy="1075809"/>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smtClean="0">
                  <a:solidFill>
                    <a:prstClr val="white"/>
                  </a:solidFill>
                </a:rPr>
                <a:t>2</a:t>
              </a:r>
              <a:endParaRPr lang="en-US" dirty="0">
                <a:solidFill>
                  <a:schemeClr val="tx1"/>
                </a:solidFill>
              </a:endParaRPr>
            </a:p>
          </p:txBody>
        </p:sp>
        <p:sp>
          <p:nvSpPr>
            <p:cNvPr id="162" name="Bent Arrow 161"/>
            <p:cNvSpPr/>
            <p:nvPr/>
          </p:nvSpPr>
          <p:spPr>
            <a:xfrm>
              <a:off x="32204261" y="5635644"/>
              <a:ext cx="1028856" cy="10758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prstClr val="white"/>
                  </a:solidFill>
                </a:rPr>
                <a:t>4</a:t>
              </a:r>
              <a:endParaRPr lang="en-US" dirty="0">
                <a:solidFill>
                  <a:schemeClr val="tx1"/>
                </a:solidFill>
              </a:endParaRPr>
            </a:p>
          </p:txBody>
        </p:sp>
        <p:sp>
          <p:nvSpPr>
            <p:cNvPr id="170" name="Right Arrow 169"/>
            <p:cNvSpPr/>
            <p:nvPr/>
          </p:nvSpPr>
          <p:spPr>
            <a:xfrm rot="16200000">
              <a:off x="31626470" y="7389128"/>
              <a:ext cx="1405713"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2800" dirty="0" smtClean="0">
                  <a:solidFill>
                    <a:prstClr val="white"/>
                  </a:solidFill>
                </a:rPr>
                <a:t>3</a:t>
              </a:r>
              <a:endParaRPr lang="en-US" dirty="0"/>
            </a:p>
          </p:txBody>
        </p:sp>
        <p:grpSp>
          <p:nvGrpSpPr>
            <p:cNvPr id="182" name="Group 181"/>
            <p:cNvGrpSpPr/>
            <p:nvPr/>
          </p:nvGrpSpPr>
          <p:grpSpPr>
            <a:xfrm rot="5400000">
              <a:off x="36058841" y="5398190"/>
              <a:ext cx="5553704" cy="3003550"/>
              <a:chOff x="30021170" y="6301431"/>
              <a:chExt cx="5553703" cy="3003550"/>
            </a:xfrm>
          </p:grpSpPr>
          <p:pic>
            <p:nvPicPr>
              <p:cNvPr id="183" name="Picture 182"/>
              <p:cNvPicPr>
                <a:picLocks noChangeAspect="1"/>
              </p:cNvPicPr>
              <p:nvPr/>
            </p:nvPicPr>
            <p:blipFill rotWithShape="1">
              <a:blip r:embed="rId3" cstate="hqprint">
                <a:extLst>
                  <a:ext uri="{28A0092B-C50C-407E-A947-70E740481C1C}">
                    <a14:useLocalDpi xmlns:a14="http://schemas.microsoft.com/office/drawing/2010/main" val="0"/>
                  </a:ext>
                </a:extLst>
              </a:blip>
              <a:srcRect l="36531" t="8990" r="6663" b="9569"/>
              <a:stretch/>
            </p:blipFill>
            <p:spPr>
              <a:xfrm rot="16200000">
                <a:off x="30183095" y="6139506"/>
                <a:ext cx="3003550" cy="3327400"/>
              </a:xfrm>
              <a:prstGeom prst="rect">
                <a:avLst/>
              </a:prstGeom>
            </p:spPr>
          </p:pic>
          <p:cxnSp>
            <p:nvCxnSpPr>
              <p:cNvPr id="184" name="Straight Connector 183"/>
              <p:cNvCxnSpPr/>
              <p:nvPr/>
            </p:nvCxnSpPr>
            <p:spPr>
              <a:xfrm rot="16200000" flipH="1">
                <a:off x="34313774" y="7876597"/>
                <a:ext cx="5946" cy="2516253"/>
              </a:xfrm>
              <a:prstGeom prst="line">
                <a:avLst/>
              </a:prstGeom>
              <a:ln w="76200">
                <a:solidFill>
                  <a:srgbClr val="7030A0"/>
                </a:solidFill>
                <a:prstDash val="dash"/>
                <a:headEnd type="oval"/>
                <a:tailEnd type="triangle"/>
              </a:ln>
            </p:spPr>
            <p:style>
              <a:lnRef idx="1">
                <a:schemeClr val="accent1"/>
              </a:lnRef>
              <a:fillRef idx="0">
                <a:schemeClr val="accent1"/>
              </a:fillRef>
              <a:effectRef idx="0">
                <a:schemeClr val="accent1"/>
              </a:effectRef>
              <a:fontRef idx="minor">
                <a:schemeClr val="tx1"/>
              </a:fontRef>
            </p:style>
          </p:cxnSp>
        </p:grpSp>
        <p:sp>
          <p:nvSpPr>
            <p:cNvPr id="187" name="Right Arrow 186"/>
            <p:cNvSpPr/>
            <p:nvPr/>
          </p:nvSpPr>
          <p:spPr>
            <a:xfrm>
              <a:off x="34282743" y="5532020"/>
              <a:ext cx="4290077"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5</a:t>
              </a:r>
              <a:endParaRPr lang="en-US" sz="2800" dirty="0"/>
            </a:p>
          </p:txBody>
        </p:sp>
        <p:sp>
          <p:nvSpPr>
            <p:cNvPr id="188" name="Bent Arrow 187"/>
            <p:cNvSpPr/>
            <p:nvPr/>
          </p:nvSpPr>
          <p:spPr>
            <a:xfrm rot="5400000">
              <a:off x="38770466" y="5622543"/>
              <a:ext cx="1028856" cy="10758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smtClean="0">
                  <a:solidFill>
                    <a:schemeClr val="bg1"/>
                  </a:solidFill>
                </a:rPr>
                <a:t>6</a:t>
              </a:r>
              <a:endParaRPr lang="en-US" sz="2800" dirty="0">
                <a:solidFill>
                  <a:schemeClr val="bg1"/>
                </a:solidFill>
              </a:endParaRPr>
            </a:p>
          </p:txBody>
        </p:sp>
        <p:sp>
          <p:nvSpPr>
            <p:cNvPr id="189" name="Right Arrow 188"/>
            <p:cNvSpPr/>
            <p:nvPr/>
          </p:nvSpPr>
          <p:spPr>
            <a:xfrm>
              <a:off x="29971482" y="9955675"/>
              <a:ext cx="1264364"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1</a:t>
              </a:r>
              <a:endParaRPr lang="en-US" sz="2800" dirty="0"/>
            </a:p>
          </p:txBody>
        </p:sp>
        <p:sp>
          <p:nvSpPr>
            <p:cNvPr id="190" name="Bent Arrow 189"/>
            <p:cNvSpPr/>
            <p:nvPr/>
          </p:nvSpPr>
          <p:spPr>
            <a:xfrm rot="10800000" flipH="1">
              <a:off x="39501054" y="9418478"/>
              <a:ext cx="1075812" cy="107581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endParaRPr>
            </a:p>
          </p:txBody>
        </p:sp>
        <p:cxnSp>
          <p:nvCxnSpPr>
            <p:cNvPr id="197" name="Straight Connector 196"/>
            <p:cNvCxnSpPr/>
            <p:nvPr/>
          </p:nvCxnSpPr>
          <p:spPr>
            <a:xfrm flipV="1">
              <a:off x="33764383" y="8006768"/>
              <a:ext cx="2497292" cy="8117"/>
            </a:xfrm>
            <a:prstGeom prst="line">
              <a:avLst/>
            </a:prstGeom>
            <a:ln w="76200">
              <a:solidFill>
                <a:srgbClr val="7030A0"/>
              </a:solidFill>
              <a:prstDash val="dash"/>
              <a:headEnd type="oval"/>
              <a:tailEnd type="triangle"/>
            </a:ln>
          </p:spPr>
          <p:style>
            <a:lnRef idx="1">
              <a:schemeClr val="accent1"/>
            </a:lnRef>
            <a:fillRef idx="0">
              <a:schemeClr val="accent1"/>
            </a:fillRef>
            <a:effectRef idx="0">
              <a:schemeClr val="accent1"/>
            </a:effectRef>
            <a:fontRef idx="minor">
              <a:schemeClr val="tx1"/>
            </a:fontRef>
          </p:style>
        </p:cxnSp>
        <p:sp>
          <p:nvSpPr>
            <p:cNvPr id="202" name="Right Arrow 201"/>
            <p:cNvSpPr/>
            <p:nvPr/>
          </p:nvSpPr>
          <p:spPr>
            <a:xfrm rot="5400000">
              <a:off x="38936079" y="8299163"/>
              <a:ext cx="1405713"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smtClean="0"/>
                <a:t>7</a:t>
              </a:r>
              <a:endParaRPr lang="en-US" sz="2800" dirty="0"/>
            </a:p>
          </p:txBody>
        </p:sp>
        <p:sp>
          <p:nvSpPr>
            <p:cNvPr id="203" name="Right Arrow 202"/>
            <p:cNvSpPr/>
            <p:nvPr/>
          </p:nvSpPr>
          <p:spPr>
            <a:xfrm>
              <a:off x="41932865" y="9984703"/>
              <a:ext cx="1405713" cy="5095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9</a:t>
              </a:r>
              <a:endParaRPr lang="en-US" sz="2800" dirty="0"/>
            </a:p>
          </p:txBody>
        </p:sp>
        <p:cxnSp>
          <p:nvCxnSpPr>
            <p:cNvPr id="204" name="Straight Connector 203"/>
            <p:cNvCxnSpPr/>
            <p:nvPr/>
          </p:nvCxnSpPr>
          <p:spPr>
            <a:xfrm flipV="1">
              <a:off x="35948354" y="8114054"/>
              <a:ext cx="2497292" cy="8117"/>
            </a:xfrm>
            <a:prstGeom prst="line">
              <a:avLst/>
            </a:prstGeom>
            <a:ln w="76200">
              <a:solidFill>
                <a:srgbClr val="7030A0"/>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35440140" y="8086337"/>
              <a:ext cx="1971423" cy="380046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Obstacle</a:t>
              </a:r>
              <a:endParaRPr lang="en-US" sz="2800" dirty="0"/>
            </a:p>
          </p:txBody>
        </p:sp>
        <p:sp>
          <p:nvSpPr>
            <p:cNvPr id="36" name="TextBox 35"/>
            <p:cNvSpPr txBox="1"/>
            <p:nvPr/>
          </p:nvSpPr>
          <p:spPr>
            <a:xfrm>
              <a:off x="39912779" y="9643253"/>
              <a:ext cx="401612" cy="523220"/>
            </a:xfrm>
            <a:prstGeom prst="rect">
              <a:avLst/>
            </a:prstGeom>
            <a:noFill/>
          </p:spPr>
          <p:txBody>
            <a:bodyPr wrap="square" rtlCol="0">
              <a:spAutoFit/>
            </a:bodyPr>
            <a:lstStyle/>
            <a:p>
              <a:r>
                <a:rPr lang="en-US" sz="2800" dirty="0" smtClean="0">
                  <a:solidFill>
                    <a:prstClr val="white"/>
                  </a:solidFill>
                </a:rPr>
                <a:t>8</a:t>
              </a:r>
              <a:endParaRPr lang="en-US" dirty="0"/>
            </a:p>
          </p:txBody>
        </p:sp>
      </p:grpSp>
      <p:grpSp>
        <p:nvGrpSpPr>
          <p:cNvPr id="247" name="Group 246"/>
          <p:cNvGrpSpPr/>
          <p:nvPr/>
        </p:nvGrpSpPr>
        <p:grpSpPr>
          <a:xfrm>
            <a:off x="15120141" y="21537933"/>
            <a:ext cx="13497980" cy="7826236"/>
            <a:chOff x="15120141" y="20699733"/>
            <a:chExt cx="13497980" cy="7826236"/>
          </a:xfrm>
        </p:grpSpPr>
        <p:grpSp>
          <p:nvGrpSpPr>
            <p:cNvPr id="245" name="Group 244"/>
            <p:cNvGrpSpPr/>
            <p:nvPr/>
          </p:nvGrpSpPr>
          <p:grpSpPr>
            <a:xfrm>
              <a:off x="15120141" y="20699733"/>
              <a:ext cx="13497980" cy="7826236"/>
              <a:chOff x="15120141" y="20699733"/>
              <a:chExt cx="13497980" cy="7826236"/>
            </a:xfrm>
          </p:grpSpPr>
          <p:grpSp>
            <p:nvGrpSpPr>
              <p:cNvPr id="89" name="Group 88"/>
              <p:cNvGrpSpPr/>
              <p:nvPr/>
            </p:nvGrpSpPr>
            <p:grpSpPr>
              <a:xfrm>
                <a:off x="15120141" y="20699733"/>
                <a:ext cx="13497980" cy="7826236"/>
                <a:chOff x="15155701" y="19289618"/>
                <a:chExt cx="13497980" cy="7826236"/>
              </a:xfrm>
              <a:noFill/>
            </p:grpSpPr>
            <p:sp>
              <p:nvSpPr>
                <p:cNvPr id="90" name="Rectangle 89">
                  <a:extLst>
                    <a:ext uri="{FF2B5EF4-FFF2-40B4-BE49-F238E27FC236}">
                      <a16:creationId xmlns:a16="http://schemas.microsoft.com/office/drawing/2014/main" id="{07612142-C992-4859-8988-B551DF51A65B}"/>
                    </a:ext>
                  </a:extLst>
                </p:cNvPr>
                <p:cNvSpPr/>
                <p:nvPr/>
              </p:nvSpPr>
              <p:spPr>
                <a:xfrm>
                  <a:off x="19985666" y="22396072"/>
                  <a:ext cx="3919863" cy="1527459"/>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PID </a:t>
                  </a:r>
                  <a:r>
                    <a:rPr lang="en-US" sz="2800" dirty="0">
                      <a:solidFill>
                        <a:schemeClr val="tx1"/>
                      </a:solidFill>
                    </a:rPr>
                    <a:t>c</a:t>
                  </a:r>
                  <a:r>
                    <a:rPr lang="en-US" sz="2800" dirty="0" smtClean="0">
                      <a:solidFill>
                        <a:schemeClr val="tx1"/>
                      </a:solidFill>
                    </a:rPr>
                    <a:t>ontroller,</a:t>
                  </a:r>
                  <a:endParaRPr lang="en-US" sz="2800" dirty="0">
                    <a:solidFill>
                      <a:schemeClr val="tx1"/>
                    </a:solidFill>
                  </a:endParaRPr>
                </a:p>
                <a:p>
                  <a:pPr algn="ctr"/>
                  <a:r>
                    <a:rPr lang="en-US" sz="2800" dirty="0">
                      <a:solidFill>
                        <a:schemeClr val="tx1"/>
                      </a:solidFill>
                    </a:rPr>
                    <a:t>Arduino Mega (master</a:t>
                  </a:r>
                  <a:r>
                    <a:rPr lang="en-US" sz="2800" dirty="0" smtClean="0">
                      <a:solidFill>
                        <a:schemeClr val="tx1"/>
                      </a:solidFill>
                    </a:rPr>
                    <a:t>),</a:t>
                  </a:r>
                  <a:endParaRPr lang="en-US" sz="2800" dirty="0">
                    <a:solidFill>
                      <a:schemeClr val="tx1"/>
                    </a:solidFill>
                  </a:endParaRPr>
                </a:p>
                <a:p>
                  <a:pPr algn="ctr"/>
                  <a:r>
                    <a:rPr lang="en-US" sz="2800" dirty="0" smtClean="0">
                      <a:solidFill>
                        <a:schemeClr val="tx1"/>
                      </a:solidFill>
                    </a:rPr>
                    <a:t>Polling at 50 Hz</a:t>
                  </a:r>
                  <a:endParaRPr lang="en-US" sz="2800" dirty="0">
                    <a:solidFill>
                      <a:schemeClr val="tx1"/>
                    </a:solidFill>
                  </a:endParaRPr>
                </a:p>
              </p:txBody>
            </p:sp>
            <p:sp>
              <p:nvSpPr>
                <p:cNvPr id="91" name="Rectangle 90">
                  <a:extLst>
                    <a:ext uri="{FF2B5EF4-FFF2-40B4-BE49-F238E27FC236}">
                      <a16:creationId xmlns:a16="http://schemas.microsoft.com/office/drawing/2014/main" id="{A47ED761-D65F-4A0D-9403-017418AA4BC1}"/>
                    </a:ext>
                  </a:extLst>
                </p:cNvPr>
                <p:cNvSpPr/>
                <p:nvPr/>
              </p:nvSpPr>
              <p:spPr>
                <a:xfrm>
                  <a:off x="23823716" y="25233778"/>
                  <a:ext cx="4829965" cy="1882076"/>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tx1"/>
                      </a:solidFill>
                    </a:rPr>
                    <a:t>Right </a:t>
                  </a:r>
                  <a:r>
                    <a:rPr lang="en-US" sz="2800" dirty="0">
                      <a:solidFill>
                        <a:schemeClr val="tx1"/>
                      </a:solidFill>
                    </a:rPr>
                    <a:t>wheel velocity measurement and motor drive, </a:t>
                  </a:r>
                </a:p>
                <a:p>
                  <a:pPr algn="ctr"/>
                  <a:r>
                    <a:rPr lang="en-US" sz="2800" dirty="0" smtClean="0">
                      <a:solidFill>
                        <a:schemeClr val="tx1"/>
                      </a:solidFill>
                    </a:rPr>
                    <a:t>Arduino </a:t>
                  </a:r>
                  <a:r>
                    <a:rPr lang="en-US" sz="2800" dirty="0">
                      <a:solidFill>
                        <a:schemeClr val="tx1"/>
                      </a:solidFill>
                    </a:rPr>
                    <a:t>Nano (slave)</a:t>
                  </a:r>
                </a:p>
                <a:p>
                  <a:pPr algn="ctr"/>
                  <a:r>
                    <a:rPr lang="en-US" sz="2800" dirty="0" smtClean="0">
                      <a:solidFill>
                        <a:schemeClr val="tx1"/>
                      </a:solidFill>
                    </a:rPr>
                    <a:t>Interrupt-based</a:t>
                  </a:r>
                  <a:endParaRPr lang="en-US" sz="2800" dirty="0">
                    <a:solidFill>
                      <a:schemeClr val="tx1"/>
                    </a:solidFill>
                  </a:endParaRPr>
                </a:p>
              </p:txBody>
            </p:sp>
            <p:sp>
              <p:nvSpPr>
                <p:cNvPr id="92" name="Rectangle 91">
                  <a:extLst>
                    <a:ext uri="{FF2B5EF4-FFF2-40B4-BE49-F238E27FC236}">
                      <a16:creationId xmlns:a16="http://schemas.microsoft.com/office/drawing/2014/main" id="{64DFFA56-D065-464A-9155-CB44D28855FB}"/>
                    </a:ext>
                  </a:extLst>
                </p:cNvPr>
                <p:cNvSpPr/>
                <p:nvPr/>
              </p:nvSpPr>
              <p:spPr>
                <a:xfrm>
                  <a:off x="15155701" y="25233778"/>
                  <a:ext cx="4829965" cy="1879863"/>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tx1"/>
                      </a:solidFill>
                    </a:rPr>
                    <a:t>Left wheel velocity measurement</a:t>
                  </a:r>
                  <a:r>
                    <a:rPr lang="en-US" sz="2800" dirty="0" smtClean="0">
                      <a:solidFill>
                        <a:schemeClr val="tx1"/>
                      </a:solidFill>
                    </a:rPr>
                    <a:t> and motor drive, </a:t>
                  </a:r>
                </a:p>
                <a:p>
                  <a:pPr algn="ctr"/>
                  <a:r>
                    <a:rPr lang="en-US" sz="2800" dirty="0" smtClean="0">
                      <a:solidFill>
                        <a:schemeClr val="tx1"/>
                      </a:solidFill>
                    </a:rPr>
                    <a:t>Arduino </a:t>
                  </a:r>
                  <a:r>
                    <a:rPr lang="en-US" sz="2800" dirty="0">
                      <a:solidFill>
                        <a:schemeClr val="tx1"/>
                      </a:solidFill>
                    </a:rPr>
                    <a:t>Nano (slave</a:t>
                  </a:r>
                  <a:r>
                    <a:rPr lang="en-US" sz="2800" dirty="0" smtClean="0">
                      <a:solidFill>
                        <a:schemeClr val="tx1"/>
                      </a:solidFill>
                    </a:rPr>
                    <a:t>),</a:t>
                  </a:r>
                </a:p>
                <a:p>
                  <a:pPr algn="ctr"/>
                  <a:r>
                    <a:rPr lang="en-US" sz="2800" dirty="0" smtClean="0">
                      <a:solidFill>
                        <a:schemeClr val="tx1"/>
                      </a:solidFill>
                    </a:rPr>
                    <a:t>Interrupt-based</a:t>
                  </a:r>
                  <a:endParaRPr lang="en-US" sz="2800" dirty="0">
                    <a:solidFill>
                      <a:schemeClr val="tx1"/>
                    </a:solidFill>
                  </a:endParaRPr>
                </a:p>
              </p:txBody>
            </p:sp>
            <p:sp>
              <p:nvSpPr>
                <p:cNvPr id="93" name="Rectangle 92">
                  <a:extLst>
                    <a:ext uri="{FF2B5EF4-FFF2-40B4-BE49-F238E27FC236}">
                      <a16:creationId xmlns:a16="http://schemas.microsoft.com/office/drawing/2014/main" id="{5D5AB4DE-3DF5-482E-9F4E-E1A3286B46D0}"/>
                    </a:ext>
                  </a:extLst>
                </p:cNvPr>
                <p:cNvSpPr/>
                <p:nvPr/>
              </p:nvSpPr>
              <p:spPr>
                <a:xfrm>
                  <a:off x="19358510" y="19289618"/>
                  <a:ext cx="5092362" cy="1867459"/>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Proximity </a:t>
                  </a:r>
                  <a:r>
                    <a:rPr lang="en-US" sz="2800" dirty="0" smtClean="0">
                      <a:solidFill>
                        <a:schemeClr val="tx1"/>
                      </a:solidFill>
                    </a:rPr>
                    <a:t>sensor measurement and </a:t>
                  </a:r>
                  <a:r>
                    <a:rPr lang="en-US" sz="2800" dirty="0" err="1" smtClean="0">
                      <a:solidFill>
                        <a:schemeClr val="tx1"/>
                      </a:solidFill>
                    </a:rPr>
                    <a:t>setpoint</a:t>
                  </a:r>
                  <a:r>
                    <a:rPr lang="en-US" sz="2800" dirty="0" smtClean="0">
                      <a:solidFill>
                        <a:schemeClr val="tx1"/>
                      </a:solidFill>
                    </a:rPr>
                    <a:t> determination, </a:t>
                  </a:r>
                </a:p>
                <a:p>
                  <a:pPr algn="ctr"/>
                  <a:r>
                    <a:rPr lang="en-US" sz="2800" dirty="0" smtClean="0">
                      <a:solidFill>
                        <a:schemeClr val="tx1"/>
                      </a:solidFill>
                    </a:rPr>
                    <a:t>Arduino </a:t>
                  </a:r>
                  <a:r>
                    <a:rPr lang="en-US" sz="2800" dirty="0">
                      <a:solidFill>
                        <a:schemeClr val="tx1"/>
                      </a:solidFill>
                    </a:rPr>
                    <a:t>Nano (slave</a:t>
                  </a:r>
                  <a:r>
                    <a:rPr lang="en-US" sz="2800" dirty="0" smtClean="0">
                      <a:solidFill>
                        <a:schemeClr val="tx1"/>
                      </a:solidFill>
                    </a:rPr>
                    <a:t>),</a:t>
                  </a:r>
                  <a:endParaRPr lang="en-US" sz="2800" dirty="0">
                    <a:solidFill>
                      <a:schemeClr val="tx1"/>
                    </a:solidFill>
                  </a:endParaRPr>
                </a:p>
                <a:p>
                  <a:pPr algn="ctr"/>
                  <a:r>
                    <a:rPr lang="en-US" sz="2800" dirty="0" smtClean="0">
                      <a:solidFill>
                        <a:schemeClr val="tx1"/>
                      </a:solidFill>
                    </a:rPr>
                    <a:t>Polling at 4 Hz</a:t>
                  </a:r>
                  <a:endParaRPr lang="en-US" sz="2800" dirty="0">
                    <a:solidFill>
                      <a:schemeClr val="tx1"/>
                    </a:solidFill>
                  </a:endParaRPr>
                </a:p>
              </p:txBody>
            </p:sp>
            <p:sp>
              <p:nvSpPr>
                <p:cNvPr id="94" name="TextBox 93">
                  <a:extLst>
                    <a:ext uri="{FF2B5EF4-FFF2-40B4-BE49-F238E27FC236}">
                      <a16:creationId xmlns:a16="http://schemas.microsoft.com/office/drawing/2014/main" id="{1CDEE492-15DA-4091-8E76-70F7E432847E}"/>
                    </a:ext>
                  </a:extLst>
                </p:cNvPr>
                <p:cNvSpPr txBox="1"/>
                <p:nvPr/>
              </p:nvSpPr>
              <p:spPr>
                <a:xfrm>
                  <a:off x="22008922" y="21267697"/>
                  <a:ext cx="2494830" cy="954107"/>
                </a:xfrm>
                <a:prstGeom prst="rect">
                  <a:avLst/>
                </a:prstGeom>
                <a:grpFill/>
                <a:ln>
                  <a:noFill/>
                </a:ln>
              </p:spPr>
              <p:txBody>
                <a:bodyPr wrap="square" rtlCol="0" anchor="ctr">
                  <a:spAutoFit/>
                </a:bodyPr>
                <a:lstStyle/>
                <a:p>
                  <a:pPr algn="ctr"/>
                  <a:r>
                    <a:rPr lang="en-US" sz="2800" dirty="0"/>
                    <a:t>Wheel </a:t>
                  </a:r>
                  <a:r>
                    <a:rPr lang="en-US" sz="2800" dirty="0" smtClean="0"/>
                    <a:t>velocity </a:t>
                  </a:r>
                  <a:r>
                    <a:rPr lang="en-US" sz="2800" dirty="0" err="1" smtClean="0"/>
                    <a:t>setpoints</a:t>
                  </a:r>
                  <a:endParaRPr lang="en-US" sz="2800" dirty="0"/>
                </a:p>
              </p:txBody>
            </p:sp>
            <p:sp>
              <p:nvSpPr>
                <p:cNvPr id="95" name="TextBox 94">
                  <a:extLst>
                    <a:ext uri="{FF2B5EF4-FFF2-40B4-BE49-F238E27FC236}">
                      <a16:creationId xmlns:a16="http://schemas.microsoft.com/office/drawing/2014/main" id="{DEF194D8-C014-4DFE-B4F5-81E2ADA5D1D3}"/>
                    </a:ext>
                  </a:extLst>
                </p:cNvPr>
                <p:cNvSpPr txBox="1"/>
                <p:nvPr/>
              </p:nvSpPr>
              <p:spPr>
                <a:xfrm>
                  <a:off x="23837169" y="23564277"/>
                  <a:ext cx="2875648" cy="954107"/>
                </a:xfrm>
                <a:prstGeom prst="rect">
                  <a:avLst/>
                </a:prstGeom>
                <a:grpFill/>
                <a:ln>
                  <a:noFill/>
                </a:ln>
              </p:spPr>
              <p:txBody>
                <a:bodyPr wrap="square" rtlCol="0" anchor="ctr">
                  <a:spAutoFit/>
                </a:bodyPr>
                <a:lstStyle/>
                <a:p>
                  <a:pPr algn="ctr"/>
                  <a:r>
                    <a:rPr lang="en-US" sz="2800" dirty="0"/>
                    <a:t>Measured</a:t>
                  </a:r>
                </a:p>
                <a:p>
                  <a:pPr algn="ctr"/>
                  <a:r>
                    <a:rPr lang="en-US" sz="2800" dirty="0" smtClean="0"/>
                    <a:t>velocity</a:t>
                  </a:r>
                  <a:endParaRPr lang="en-US" sz="2800" dirty="0"/>
                </a:p>
              </p:txBody>
            </p:sp>
            <p:sp>
              <p:nvSpPr>
                <p:cNvPr id="96" name="TextBox 95">
                  <a:extLst>
                    <a:ext uri="{FF2B5EF4-FFF2-40B4-BE49-F238E27FC236}">
                      <a16:creationId xmlns:a16="http://schemas.microsoft.com/office/drawing/2014/main" id="{85DD4A37-A7A5-46DA-B2B5-36AB5B6B23FB}"/>
                    </a:ext>
                  </a:extLst>
                </p:cNvPr>
                <p:cNvSpPr txBox="1"/>
                <p:nvPr/>
              </p:nvSpPr>
              <p:spPr>
                <a:xfrm>
                  <a:off x="22102908" y="24359478"/>
                  <a:ext cx="1947257" cy="954107"/>
                </a:xfrm>
                <a:prstGeom prst="rect">
                  <a:avLst/>
                </a:prstGeom>
                <a:grpFill/>
                <a:ln>
                  <a:noFill/>
                </a:ln>
              </p:spPr>
              <p:txBody>
                <a:bodyPr wrap="square" rtlCol="0" anchor="ctr">
                  <a:spAutoFit/>
                </a:bodyPr>
                <a:lstStyle/>
                <a:p>
                  <a:pPr algn="ctr"/>
                  <a:r>
                    <a:rPr lang="en-US" sz="2800" dirty="0" smtClean="0"/>
                    <a:t>Right wheel drive signal</a:t>
                  </a:r>
                  <a:endParaRPr lang="en-US" sz="2800" dirty="0"/>
                </a:p>
              </p:txBody>
            </p:sp>
            <p:sp>
              <p:nvSpPr>
                <p:cNvPr id="98" name="TextBox 97">
                  <a:extLst>
                    <a:ext uri="{FF2B5EF4-FFF2-40B4-BE49-F238E27FC236}">
                      <a16:creationId xmlns:a16="http://schemas.microsoft.com/office/drawing/2014/main" id="{67C4EF70-153B-434F-B5FF-9DB3442A1E0D}"/>
                    </a:ext>
                  </a:extLst>
                </p:cNvPr>
                <p:cNvSpPr txBox="1"/>
                <p:nvPr/>
              </p:nvSpPr>
              <p:spPr>
                <a:xfrm>
                  <a:off x="17707834" y="23564401"/>
                  <a:ext cx="1916225" cy="954107"/>
                </a:xfrm>
                <a:prstGeom prst="rect">
                  <a:avLst/>
                </a:prstGeom>
                <a:grpFill/>
                <a:ln>
                  <a:noFill/>
                </a:ln>
              </p:spPr>
              <p:txBody>
                <a:bodyPr wrap="square" rtlCol="0" anchor="ctr">
                  <a:spAutoFit/>
                </a:bodyPr>
                <a:lstStyle/>
                <a:p>
                  <a:pPr algn="ctr"/>
                  <a:r>
                    <a:rPr lang="en-US" sz="2800" dirty="0"/>
                    <a:t>Measured</a:t>
                  </a:r>
                </a:p>
                <a:p>
                  <a:pPr algn="ctr"/>
                  <a:r>
                    <a:rPr lang="en-US" sz="2800" dirty="0" smtClean="0"/>
                    <a:t>velocity</a:t>
                  </a:r>
                  <a:endParaRPr lang="en-US" sz="2800" dirty="0"/>
                </a:p>
              </p:txBody>
            </p:sp>
            <p:sp>
              <p:nvSpPr>
                <p:cNvPr id="99" name="TextBox 98">
                  <a:extLst>
                    <a:ext uri="{FF2B5EF4-FFF2-40B4-BE49-F238E27FC236}">
                      <a16:creationId xmlns:a16="http://schemas.microsoft.com/office/drawing/2014/main" id="{95D203FB-598C-4485-8C59-8F24521DFC66}"/>
                    </a:ext>
                  </a:extLst>
                </p:cNvPr>
                <p:cNvSpPr txBox="1"/>
                <p:nvPr/>
              </p:nvSpPr>
              <p:spPr>
                <a:xfrm>
                  <a:off x="19782570" y="24327993"/>
                  <a:ext cx="1947257" cy="954107"/>
                </a:xfrm>
                <a:prstGeom prst="rect">
                  <a:avLst/>
                </a:prstGeom>
                <a:grpFill/>
                <a:ln>
                  <a:noFill/>
                </a:ln>
              </p:spPr>
              <p:txBody>
                <a:bodyPr wrap="square" rtlCol="0" anchor="ctr">
                  <a:spAutoFit/>
                </a:bodyPr>
                <a:lstStyle/>
                <a:p>
                  <a:pPr algn="ctr"/>
                  <a:r>
                    <a:rPr lang="en-US" sz="2800" dirty="0"/>
                    <a:t>Left </a:t>
                  </a:r>
                  <a:r>
                    <a:rPr lang="en-US" sz="2800" dirty="0" smtClean="0"/>
                    <a:t>wheel drive signal</a:t>
                  </a:r>
                  <a:endParaRPr lang="en-US" sz="2800" dirty="0"/>
                </a:p>
              </p:txBody>
            </p:sp>
          </p:grpSp>
          <p:grpSp>
            <p:nvGrpSpPr>
              <p:cNvPr id="1024" name="Group 1023"/>
              <p:cNvGrpSpPr/>
              <p:nvPr/>
            </p:nvGrpSpPr>
            <p:grpSpPr>
              <a:xfrm rot="18500527">
                <a:off x="18854369" y="25757741"/>
                <a:ext cx="1390075" cy="356141"/>
                <a:chOff x="26588543" y="25452501"/>
                <a:chExt cx="1390075" cy="356141"/>
              </a:xfrm>
            </p:grpSpPr>
            <p:cxnSp>
              <p:nvCxnSpPr>
                <p:cNvPr id="213" name="Straight Arrow Connector 212"/>
                <p:cNvCxnSpPr/>
                <p:nvPr/>
              </p:nvCxnSpPr>
              <p:spPr>
                <a:xfrm flipH="1" flipV="1">
                  <a:off x="26588543" y="25798315"/>
                  <a:ext cx="1390075" cy="10327"/>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p:nvPr/>
              </p:nvCxnSpPr>
              <p:spPr>
                <a:xfrm>
                  <a:off x="26588543" y="25452501"/>
                  <a:ext cx="1390075" cy="4649"/>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2" name="Group 221"/>
              <p:cNvGrpSpPr/>
              <p:nvPr/>
            </p:nvGrpSpPr>
            <p:grpSpPr>
              <a:xfrm rot="3067417" flipH="1">
                <a:off x="23642945" y="25733518"/>
                <a:ext cx="1390075" cy="363761"/>
                <a:chOff x="26588543" y="25444881"/>
                <a:chExt cx="1390076" cy="363761"/>
              </a:xfrm>
            </p:grpSpPr>
            <p:cxnSp>
              <p:nvCxnSpPr>
                <p:cNvPr id="223" name="Straight Arrow Connector 222"/>
                <p:cNvCxnSpPr/>
                <p:nvPr/>
              </p:nvCxnSpPr>
              <p:spPr>
                <a:xfrm flipH="1" flipV="1">
                  <a:off x="26588543" y="25798315"/>
                  <a:ext cx="1390075" cy="10327"/>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Straight Arrow Connector 223"/>
                <p:cNvCxnSpPr/>
                <p:nvPr/>
              </p:nvCxnSpPr>
              <p:spPr>
                <a:xfrm>
                  <a:off x="26588544" y="25444881"/>
                  <a:ext cx="1390075" cy="4649"/>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226" name="Straight Arrow Connector 225"/>
            <p:cNvCxnSpPr/>
            <p:nvPr/>
          </p:nvCxnSpPr>
          <p:spPr>
            <a:xfrm>
              <a:off x="21945600" y="22706051"/>
              <a:ext cx="21696" cy="964550"/>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p:nvGrpSpPr>
        <p:grpSpPr>
          <a:xfrm>
            <a:off x="2896076" y="19298548"/>
            <a:ext cx="10718324" cy="11015164"/>
            <a:chOff x="2771384" y="20032837"/>
            <a:chExt cx="10718324" cy="11015164"/>
          </a:xfrm>
        </p:grpSpPr>
        <p:pic>
          <p:nvPicPr>
            <p:cNvPr id="37" name="Picture 3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2771384" y="20032837"/>
              <a:ext cx="8347665" cy="10002994"/>
            </a:xfrm>
            <a:prstGeom prst="rect">
              <a:avLst/>
            </a:prstGeom>
          </p:spPr>
        </p:pic>
        <p:sp>
          <p:nvSpPr>
            <p:cNvPr id="208" name="TextBox 207"/>
            <p:cNvSpPr txBox="1"/>
            <p:nvPr/>
          </p:nvSpPr>
          <p:spPr>
            <a:xfrm>
              <a:off x="4400437" y="29957996"/>
              <a:ext cx="3650125" cy="523220"/>
            </a:xfrm>
            <a:prstGeom prst="rect">
              <a:avLst/>
            </a:prstGeom>
            <a:noFill/>
          </p:spPr>
          <p:txBody>
            <a:bodyPr wrap="square" rtlCol="0">
              <a:spAutoFit/>
            </a:bodyPr>
            <a:lstStyle/>
            <a:p>
              <a:pPr algn="ctr"/>
              <a:r>
                <a:rPr lang="en-US" sz="2800" dirty="0" smtClean="0"/>
                <a:t>Sealed lead acid battery</a:t>
              </a:r>
              <a:endParaRPr lang="en-US" sz="2800" dirty="0"/>
            </a:p>
          </p:txBody>
        </p:sp>
        <p:cxnSp>
          <p:nvCxnSpPr>
            <p:cNvPr id="39" name="Straight Arrow Connector 38"/>
            <p:cNvCxnSpPr>
              <a:stCxn id="208" idx="0"/>
            </p:cNvCxnSpPr>
            <p:nvPr/>
          </p:nvCxnSpPr>
          <p:spPr>
            <a:xfrm flipH="1" flipV="1">
              <a:off x="6200897" y="28428222"/>
              <a:ext cx="24603" cy="1529774"/>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0" name="TextBox 229"/>
            <p:cNvSpPr txBox="1"/>
            <p:nvPr/>
          </p:nvSpPr>
          <p:spPr>
            <a:xfrm>
              <a:off x="4246105" y="30524781"/>
              <a:ext cx="4369488" cy="523220"/>
            </a:xfrm>
            <a:prstGeom prst="rect">
              <a:avLst/>
            </a:prstGeom>
            <a:noFill/>
          </p:spPr>
          <p:txBody>
            <a:bodyPr wrap="square" rtlCol="0">
              <a:spAutoFit/>
            </a:bodyPr>
            <a:lstStyle/>
            <a:p>
              <a:pPr algn="ctr"/>
              <a:r>
                <a:rPr lang="en-US" sz="2800" dirty="0" smtClean="0"/>
                <a:t>Ultrasonic proximity sensors</a:t>
              </a:r>
              <a:endParaRPr lang="en-US" sz="2800" dirty="0"/>
            </a:p>
          </p:txBody>
        </p:sp>
        <p:cxnSp>
          <p:nvCxnSpPr>
            <p:cNvPr id="231" name="Straight Arrow Connector 230"/>
            <p:cNvCxnSpPr>
              <a:stCxn id="230" idx="3"/>
            </p:cNvCxnSpPr>
            <p:nvPr/>
          </p:nvCxnSpPr>
          <p:spPr>
            <a:xfrm flipV="1">
              <a:off x="8615593" y="25541006"/>
              <a:ext cx="2124411" cy="5245385"/>
            </a:xfrm>
            <a:prstGeom prst="bentConnector2">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9" name="Straight Arrow Connector 230"/>
            <p:cNvCxnSpPr>
              <a:stCxn id="230" idx="1"/>
            </p:cNvCxnSpPr>
            <p:nvPr/>
          </p:nvCxnSpPr>
          <p:spPr>
            <a:xfrm rot="10800000" flipH="1">
              <a:off x="4246104" y="28605745"/>
              <a:ext cx="1564145" cy="2180646"/>
            </a:xfrm>
            <a:prstGeom prst="bentConnector4">
              <a:avLst>
                <a:gd name="adj1" fmla="val -14615"/>
                <a:gd name="adj2" fmla="val 55998"/>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4" name="TextBox 253"/>
            <p:cNvSpPr txBox="1"/>
            <p:nvPr/>
          </p:nvSpPr>
          <p:spPr>
            <a:xfrm>
              <a:off x="3457575" y="28700365"/>
              <a:ext cx="2352675" cy="523220"/>
            </a:xfrm>
            <a:prstGeom prst="rect">
              <a:avLst/>
            </a:prstGeom>
            <a:noFill/>
          </p:spPr>
          <p:txBody>
            <a:bodyPr wrap="square" rtlCol="0">
              <a:spAutoFit/>
            </a:bodyPr>
            <a:lstStyle/>
            <a:p>
              <a:pPr algn="ctr"/>
              <a:r>
                <a:rPr lang="en-US" sz="2800" dirty="0" smtClean="0"/>
                <a:t>DC </a:t>
              </a:r>
              <a:r>
                <a:rPr lang="en-US" sz="2800" dirty="0" err="1" smtClean="0"/>
                <a:t>gearmotor</a:t>
              </a:r>
              <a:endParaRPr lang="en-US" sz="2800" dirty="0"/>
            </a:p>
          </p:txBody>
        </p:sp>
        <p:cxnSp>
          <p:nvCxnSpPr>
            <p:cNvPr id="267" name="Straight Arrow Connector 266"/>
            <p:cNvCxnSpPr>
              <a:stCxn id="254" idx="0"/>
            </p:cNvCxnSpPr>
            <p:nvPr/>
          </p:nvCxnSpPr>
          <p:spPr>
            <a:xfrm flipH="1" flipV="1">
              <a:off x="4629369" y="27260551"/>
              <a:ext cx="4544" cy="1439814"/>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Straight Arrow Connector 271"/>
            <p:cNvCxnSpPr>
              <a:stCxn id="277" idx="1"/>
            </p:cNvCxnSpPr>
            <p:nvPr/>
          </p:nvCxnSpPr>
          <p:spPr>
            <a:xfrm flipH="1">
              <a:off x="9875948" y="23390767"/>
              <a:ext cx="1704630" cy="84083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7" name="TextBox 276"/>
            <p:cNvSpPr txBox="1"/>
            <p:nvPr/>
          </p:nvSpPr>
          <p:spPr>
            <a:xfrm>
              <a:off x="11580578" y="22913713"/>
              <a:ext cx="1909130" cy="954107"/>
            </a:xfrm>
            <a:prstGeom prst="rect">
              <a:avLst/>
            </a:prstGeom>
            <a:noFill/>
          </p:spPr>
          <p:txBody>
            <a:bodyPr wrap="square" rtlCol="0">
              <a:spAutoFit/>
            </a:bodyPr>
            <a:lstStyle/>
            <a:p>
              <a:pPr algn="ctr"/>
              <a:r>
                <a:rPr lang="en-US" sz="2800" dirty="0" smtClean="0"/>
                <a:t>Grocery storage </a:t>
              </a:r>
              <a:endParaRPr lang="en-US" sz="2800" dirty="0"/>
            </a:p>
          </p:txBody>
        </p:sp>
        <p:cxnSp>
          <p:nvCxnSpPr>
            <p:cNvPr id="279" name="Straight Arrow Connector 278"/>
            <p:cNvCxnSpPr>
              <a:stCxn id="277" idx="1"/>
            </p:cNvCxnSpPr>
            <p:nvPr/>
          </p:nvCxnSpPr>
          <p:spPr>
            <a:xfrm flipH="1" flipV="1">
              <a:off x="10045700" y="22263101"/>
              <a:ext cx="1534878" cy="112766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6" name="TextBox 295"/>
            <p:cNvSpPr txBox="1"/>
            <p:nvPr/>
          </p:nvSpPr>
          <p:spPr>
            <a:xfrm>
              <a:off x="8339911" y="25510522"/>
              <a:ext cx="1489889" cy="523220"/>
            </a:xfrm>
            <a:prstGeom prst="rect">
              <a:avLst/>
            </a:prstGeom>
            <a:noFill/>
          </p:spPr>
          <p:txBody>
            <a:bodyPr wrap="square" rtlCol="0">
              <a:spAutoFit/>
            </a:bodyPr>
            <a:lstStyle/>
            <a:p>
              <a:pPr algn="ctr"/>
              <a:r>
                <a:rPr lang="en-US" sz="2800" dirty="0" smtClean="0"/>
                <a:t>Arduinos</a:t>
              </a:r>
              <a:endParaRPr lang="en-US" sz="2800" dirty="0"/>
            </a:p>
          </p:txBody>
        </p:sp>
        <p:cxnSp>
          <p:nvCxnSpPr>
            <p:cNvPr id="297" name="Straight Arrow Connector 296"/>
            <p:cNvCxnSpPr/>
            <p:nvPr/>
          </p:nvCxnSpPr>
          <p:spPr>
            <a:xfrm flipH="1">
              <a:off x="7425314" y="25739702"/>
              <a:ext cx="854181" cy="489846"/>
            </a:xfrm>
            <a:prstGeom prst="straightConnector1">
              <a:avLst/>
            </a:prstGeom>
            <a:ln w="762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300" name="Straight Arrow Connector 299"/>
            <p:cNvCxnSpPr>
              <a:stCxn id="296" idx="2"/>
            </p:cNvCxnSpPr>
            <p:nvPr/>
          </p:nvCxnSpPr>
          <p:spPr>
            <a:xfrm flipH="1">
              <a:off x="8615594" y="26033742"/>
              <a:ext cx="469262" cy="40507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4" name="Straight Arrow Connector 303"/>
            <p:cNvCxnSpPr/>
            <p:nvPr/>
          </p:nvCxnSpPr>
          <p:spPr>
            <a:xfrm flipH="1">
              <a:off x="8615592" y="25869672"/>
              <a:ext cx="1214208" cy="167662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9" name="TextBox 308"/>
            <p:cNvSpPr txBox="1"/>
            <p:nvPr/>
          </p:nvSpPr>
          <p:spPr>
            <a:xfrm>
              <a:off x="4871497" y="25164780"/>
              <a:ext cx="1489889" cy="954107"/>
            </a:xfrm>
            <a:prstGeom prst="rect">
              <a:avLst/>
            </a:prstGeom>
            <a:noFill/>
          </p:spPr>
          <p:txBody>
            <a:bodyPr wrap="square" rtlCol="0">
              <a:spAutoFit/>
            </a:bodyPr>
            <a:lstStyle/>
            <a:p>
              <a:pPr algn="ctr"/>
              <a:r>
                <a:rPr lang="en-US" sz="2800" dirty="0" smtClean="0"/>
                <a:t>Motor driver</a:t>
              </a:r>
              <a:endParaRPr lang="en-US" sz="2800" dirty="0"/>
            </a:p>
          </p:txBody>
        </p:sp>
        <p:cxnSp>
          <p:nvCxnSpPr>
            <p:cNvPr id="310" name="Straight Arrow Connector 230"/>
            <p:cNvCxnSpPr>
              <a:stCxn id="309" idx="2"/>
            </p:cNvCxnSpPr>
            <p:nvPr/>
          </p:nvCxnSpPr>
          <p:spPr>
            <a:xfrm rot="16200000" flipH="1">
              <a:off x="5755714" y="25979614"/>
              <a:ext cx="895545" cy="1174089"/>
            </a:xfrm>
            <a:prstGeom prst="bentConnector2">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18" name="TextBox 317"/>
          <p:cNvSpPr txBox="1"/>
          <p:nvPr/>
        </p:nvSpPr>
        <p:spPr>
          <a:xfrm>
            <a:off x="29464718" y="12555471"/>
            <a:ext cx="14426482" cy="3970318"/>
          </a:xfrm>
          <a:prstGeom prst="rect">
            <a:avLst/>
          </a:prstGeom>
          <a:noFill/>
        </p:spPr>
        <p:txBody>
          <a:bodyPr wrap="square" rtlCol="0">
            <a:spAutoFit/>
          </a:bodyPr>
          <a:lstStyle/>
          <a:p>
            <a:pPr marL="514350" indent="-514350">
              <a:buAutoNum type="arabicPeriod"/>
            </a:pPr>
            <a:r>
              <a:rPr lang="en-US" sz="2800" dirty="0" smtClean="0"/>
              <a:t>Cart approaches obstacle and forward proximity sensors detect obstacle.</a:t>
            </a:r>
          </a:p>
          <a:p>
            <a:pPr marL="514350" indent="-514350">
              <a:buAutoNum type="arabicPeriod"/>
            </a:pPr>
            <a:r>
              <a:rPr lang="en-US" sz="2800" dirty="0" smtClean="0"/>
              <a:t>Cart performs a 90° turn using gyro feedback.</a:t>
            </a:r>
          </a:p>
          <a:p>
            <a:pPr marL="514350" indent="-514350">
              <a:buAutoNum type="arabicPeriod"/>
            </a:pPr>
            <a:r>
              <a:rPr lang="en-US" sz="2800" dirty="0" smtClean="0"/>
              <a:t>Cart moves forward until rear right proximity sensor crosses obstacle.</a:t>
            </a:r>
          </a:p>
          <a:p>
            <a:pPr marL="514350" indent="-514350">
              <a:buAutoNum type="arabicPeriod"/>
            </a:pPr>
            <a:r>
              <a:rPr lang="en-US" sz="2800" dirty="0" smtClean="0"/>
              <a:t>Cart performs a -90° turn using gyro feedback.</a:t>
            </a:r>
          </a:p>
          <a:p>
            <a:pPr marL="514350" indent="-514350">
              <a:buAutoNum type="arabicPeriod"/>
            </a:pPr>
            <a:r>
              <a:rPr lang="en-US" sz="2800" dirty="0" smtClean="0"/>
              <a:t>Cart moves forward until rear right proximity sensor crosses obstacle.</a:t>
            </a:r>
          </a:p>
          <a:p>
            <a:pPr marL="514350" indent="-514350">
              <a:buAutoNum type="arabicPeriod"/>
            </a:pPr>
            <a:r>
              <a:rPr lang="en-US" sz="2800" dirty="0" smtClean="0"/>
              <a:t>Cart performs -90° turn using gyro feedback.</a:t>
            </a:r>
          </a:p>
          <a:p>
            <a:pPr marL="514350" indent="-514350">
              <a:buAutoNum type="arabicPeriod"/>
            </a:pPr>
            <a:r>
              <a:rPr lang="en-US" sz="2800" dirty="0" smtClean="0"/>
              <a:t>Cart moves forward until rear right proximity sensor detects obstacle.</a:t>
            </a:r>
          </a:p>
          <a:p>
            <a:pPr marL="514350" indent="-514350">
              <a:buAutoNum type="arabicPeriod"/>
            </a:pPr>
            <a:r>
              <a:rPr lang="en-US" sz="2800" dirty="0" smtClean="0"/>
              <a:t>Cart performs a 90° turn using gyro feedback.</a:t>
            </a:r>
          </a:p>
          <a:p>
            <a:pPr marL="514350" indent="-514350">
              <a:buAutoNum type="arabicPeriod"/>
            </a:pPr>
            <a:r>
              <a:rPr lang="en-US" sz="2800" dirty="0" smtClean="0"/>
              <a:t>Cart moves forward along initial path.</a:t>
            </a:r>
            <a:endParaRPr lang="en-US" sz="2800" dirty="0"/>
          </a:p>
        </p:txBody>
      </p:sp>
      <p:sp>
        <p:nvSpPr>
          <p:cNvPr id="319" name="TextBox 318"/>
          <p:cNvSpPr txBox="1"/>
          <p:nvPr/>
        </p:nvSpPr>
        <p:spPr>
          <a:xfrm>
            <a:off x="0" y="30949359"/>
            <a:ext cx="14426482" cy="1815882"/>
          </a:xfrm>
          <a:prstGeom prst="rect">
            <a:avLst/>
          </a:prstGeom>
          <a:noFill/>
        </p:spPr>
        <p:txBody>
          <a:bodyPr wrap="square" rtlCol="0">
            <a:spAutoFit/>
          </a:bodyPr>
          <a:lstStyle/>
          <a:p>
            <a:r>
              <a:rPr lang="en-US" sz="2800" dirty="0" smtClean="0"/>
              <a:t>The device design was modeled on a differential drive robot with one driven caster and two driving wheels. The controllers, power storage, and drive units are all stored on the bottom platform to maximize usable grocery storage volume. This functional prototype has a wooden construction and uses 3D-printed brackets, fixtures, and mounting adapters. </a:t>
            </a:r>
            <a:endParaRPr lang="en-US" sz="2800" dirty="0"/>
          </a:p>
        </p:txBody>
      </p:sp>
      <p:cxnSp>
        <p:nvCxnSpPr>
          <p:cNvPr id="321" name="Straight Arrow Connector 320"/>
          <p:cNvCxnSpPr/>
          <p:nvPr/>
        </p:nvCxnSpPr>
        <p:spPr>
          <a:xfrm flipH="1">
            <a:off x="6791587" y="25704523"/>
            <a:ext cx="278321" cy="14813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5" name="TextBox 324"/>
          <p:cNvSpPr txBox="1"/>
          <p:nvPr/>
        </p:nvSpPr>
        <p:spPr>
          <a:xfrm>
            <a:off x="14678313" y="29656698"/>
            <a:ext cx="14426482" cy="3108543"/>
          </a:xfrm>
          <a:prstGeom prst="rect">
            <a:avLst/>
          </a:prstGeom>
          <a:noFill/>
        </p:spPr>
        <p:txBody>
          <a:bodyPr wrap="square" rtlCol="0">
            <a:spAutoFit/>
          </a:bodyPr>
          <a:lstStyle/>
          <a:p>
            <a:r>
              <a:rPr lang="en-US" sz="2800" dirty="0"/>
              <a:t>At a normal walking speed of 5 </a:t>
            </a:r>
            <a:r>
              <a:rPr lang="en-US" sz="2800" dirty="0" err="1"/>
              <a:t>ft</a:t>
            </a:r>
            <a:r>
              <a:rPr lang="en-US" sz="2800" dirty="0"/>
              <a:t>/s, each </a:t>
            </a:r>
            <a:r>
              <a:rPr lang="en-US" sz="2800" dirty="0" smtClean="0"/>
              <a:t>encoder </a:t>
            </a:r>
            <a:r>
              <a:rPr lang="en-US" sz="2800" dirty="0"/>
              <a:t>clicks at a 3500 Hz frequency</a:t>
            </a:r>
            <a:r>
              <a:rPr lang="en-US" sz="2800" dirty="0" smtClean="0"/>
              <a:t>. Further, each proximity sensor requires a minimum 50 </a:t>
            </a:r>
            <a:r>
              <a:rPr lang="en-US" sz="2800" dirty="0" err="1" smtClean="0"/>
              <a:t>ms</a:t>
            </a:r>
            <a:r>
              <a:rPr lang="en-US" sz="2800" dirty="0" smtClean="0"/>
              <a:t> delay as its operation is limited by the speed of sound. If these tasks were handled serially by a single controller, the PID loop rate would be extremely limited by the high controller transport delay. To improve dynamic system stability and response time with changing </a:t>
            </a:r>
            <a:r>
              <a:rPr lang="en-US" sz="2800" dirty="0" err="1" smtClean="0"/>
              <a:t>setpoints</a:t>
            </a:r>
            <a:r>
              <a:rPr lang="en-US" sz="2800" dirty="0" smtClean="0"/>
              <a:t>, computational tasks were distributed over 4 Arduino microcontrollers and communicated over I</a:t>
            </a:r>
            <a:r>
              <a:rPr lang="en-US" sz="2800" baseline="30000" dirty="0" smtClean="0"/>
              <a:t>2</a:t>
            </a:r>
            <a:r>
              <a:rPr lang="en-US" sz="2800" dirty="0" smtClean="0"/>
              <a:t>C protocol. By managing tasks in parallel to minimize transport delay, the system achieved a 50 Hz PID loop rate.</a:t>
            </a:r>
          </a:p>
        </p:txBody>
      </p:sp>
      <p:sp>
        <p:nvSpPr>
          <p:cNvPr id="327" name="TextBox 326"/>
          <p:cNvSpPr txBox="1"/>
          <p:nvPr/>
        </p:nvSpPr>
        <p:spPr>
          <a:xfrm>
            <a:off x="14732358" y="10788275"/>
            <a:ext cx="14426483" cy="1384995"/>
          </a:xfrm>
          <a:prstGeom prst="rect">
            <a:avLst/>
          </a:prstGeom>
          <a:noFill/>
        </p:spPr>
        <p:txBody>
          <a:bodyPr wrap="square" rtlCol="0">
            <a:spAutoFit/>
          </a:bodyPr>
          <a:lstStyle/>
          <a:p>
            <a:r>
              <a:rPr lang="en-US" sz="2800" dirty="0" smtClean="0"/>
              <a:t>Closed-loop speed control is achieved with encoder feedback of each motor. However, motor speed differential is insufficient to determine heading of the system in slip conditions. Therefore, a gyro provides closed-loop heading control.</a:t>
            </a:r>
          </a:p>
        </p:txBody>
      </p:sp>
      <p:sp>
        <p:nvSpPr>
          <p:cNvPr id="330" name="TextBox 329"/>
          <p:cNvSpPr txBox="1"/>
          <p:nvPr/>
        </p:nvSpPr>
        <p:spPr>
          <a:xfrm>
            <a:off x="29509689" y="17755987"/>
            <a:ext cx="14426482" cy="8710077"/>
          </a:xfrm>
          <a:prstGeom prst="rect">
            <a:avLst/>
          </a:prstGeom>
          <a:noFill/>
        </p:spPr>
        <p:txBody>
          <a:bodyPr wrap="square" rtlCol="0">
            <a:spAutoFit/>
          </a:bodyPr>
          <a:lstStyle/>
          <a:p>
            <a:r>
              <a:rPr lang="en-US" sz="2800" dirty="0" smtClean="0"/>
              <a:t>The functional prototype demonstrates the basic features required of a fully-functional autonomous shopping cart. The primary project goals have been achieved as the system is capable of performing obstacle avoidance, carrying groceries, and carries sufficient onboard processing power to enable further testing of further features.</a:t>
            </a:r>
          </a:p>
          <a:p>
            <a:endParaRPr lang="en-US" sz="2800" dirty="0"/>
          </a:p>
          <a:p>
            <a:r>
              <a:rPr lang="en-US" sz="2800" dirty="0" smtClean="0"/>
              <a:t>Improvements to make to the existing system: </a:t>
            </a:r>
          </a:p>
          <a:p>
            <a:pPr marL="457200" indent="-457200">
              <a:buFont typeface="Arial" panose="020B0604020202020204" pitchFamily="34" charset="0"/>
              <a:buChar char="•"/>
            </a:pPr>
            <a:r>
              <a:rPr lang="en-US" sz="2800" dirty="0" smtClean="0"/>
              <a:t>Add a bearing on a pillow-block between the motor and wheel hub. This will reduce the bending moment and shear load that the motors currently react and increase the maximum load-bearing capacity. </a:t>
            </a:r>
          </a:p>
          <a:p>
            <a:pPr marL="457200" indent="-457200">
              <a:buFont typeface="Arial" panose="020B0604020202020204" pitchFamily="34" charset="0"/>
              <a:buChar char="•"/>
            </a:pPr>
            <a:r>
              <a:rPr lang="en-US" sz="2800" dirty="0" smtClean="0"/>
              <a:t>Mount ultrasonic sensors on a continuous servomotor or use LiDAR to provide 360° proximity detection. In the existing system, there are several “blind-zones” that are not monitored for potential obstacles.</a:t>
            </a:r>
          </a:p>
          <a:p>
            <a:pPr marL="457200" indent="-457200">
              <a:buFont typeface="Arial" panose="020B0604020202020204" pitchFamily="34" charset="0"/>
              <a:buChar char="•"/>
            </a:pPr>
            <a:r>
              <a:rPr lang="en-US" sz="2800" dirty="0" smtClean="0"/>
              <a:t>Develop and implement more functional avoidance algorithms to allow smoother path-planning around obstacles rather than the combination of 90° turns and straight-line motion.</a:t>
            </a:r>
          </a:p>
          <a:p>
            <a:endParaRPr lang="en-US" sz="2800" dirty="0"/>
          </a:p>
          <a:p>
            <a:r>
              <a:rPr lang="en-US" sz="2800" dirty="0" smtClean="0"/>
              <a:t>New features to incorporate:</a:t>
            </a:r>
          </a:p>
          <a:p>
            <a:pPr marL="457200" indent="-457200">
              <a:buFont typeface="Arial" panose="020B0604020202020204" pitchFamily="34" charset="0"/>
              <a:buChar char="•"/>
            </a:pPr>
            <a:r>
              <a:rPr lang="en-US" sz="2800" dirty="0" smtClean="0"/>
              <a:t>Investigate indoor localization sensing capabilities. Several off-the-shelf options exist including </a:t>
            </a:r>
            <a:r>
              <a:rPr lang="en-US" sz="2800" dirty="0" err="1" smtClean="0"/>
              <a:t>PixyCam</a:t>
            </a:r>
            <a:r>
              <a:rPr lang="en-US" sz="2800" dirty="0" smtClean="0"/>
              <a:t>, </a:t>
            </a:r>
            <a:r>
              <a:rPr lang="en-US" sz="2800" dirty="0" err="1" smtClean="0"/>
              <a:t>bluetooth</a:t>
            </a:r>
            <a:r>
              <a:rPr lang="en-US" sz="2800" dirty="0" smtClean="0"/>
              <a:t> transmitters/receivers, and Wi-Fi.</a:t>
            </a:r>
          </a:p>
          <a:p>
            <a:pPr marL="457200" indent="-457200">
              <a:buFont typeface="Arial" panose="020B0604020202020204" pitchFamily="34" charset="0"/>
              <a:buChar char="•"/>
            </a:pPr>
            <a:r>
              <a:rPr lang="en-US" sz="2800" dirty="0" smtClean="0"/>
              <a:t>RFID sensors and onboard payment terminals to enable monitoring of items in the cart and simplify the payment process.</a:t>
            </a:r>
          </a:p>
        </p:txBody>
      </p:sp>
      <p:sp>
        <p:nvSpPr>
          <p:cNvPr id="332" name="Rectangle 331">
            <a:extLst>
              <a:ext uri="{FF2B5EF4-FFF2-40B4-BE49-F238E27FC236}">
                <a16:creationId xmlns:a16="http://schemas.microsoft.com/office/drawing/2014/main" id="{18E78C3C-2AE2-48E0-A11A-8B56F6E735A5}"/>
              </a:ext>
            </a:extLst>
          </p:cNvPr>
          <p:cNvSpPr/>
          <p:nvPr/>
        </p:nvSpPr>
        <p:spPr>
          <a:xfrm>
            <a:off x="29464718" y="30831623"/>
            <a:ext cx="14426482" cy="759624"/>
          </a:xfrm>
          <a:prstGeom prst="rect">
            <a:avLst/>
          </a:prstGeom>
          <a:solidFill>
            <a:srgbClr val="BF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solidFill>
                  <a:schemeClr val="bg1"/>
                </a:solidFill>
              </a:rPr>
              <a:t>References</a:t>
            </a:r>
            <a:endParaRPr lang="en-US" sz="4400" dirty="0">
              <a:solidFill>
                <a:schemeClr val="bg1"/>
              </a:solidFill>
            </a:endParaRPr>
          </a:p>
        </p:txBody>
      </p:sp>
      <p:sp>
        <p:nvSpPr>
          <p:cNvPr id="333" name="TextBox 332"/>
          <p:cNvSpPr txBox="1"/>
          <p:nvPr/>
        </p:nvSpPr>
        <p:spPr>
          <a:xfrm>
            <a:off x="29464718" y="31811893"/>
            <a:ext cx="14426482" cy="954107"/>
          </a:xfrm>
          <a:prstGeom prst="rect">
            <a:avLst/>
          </a:prstGeom>
          <a:noFill/>
        </p:spPr>
        <p:txBody>
          <a:bodyPr wrap="square" rtlCol="0">
            <a:spAutoFit/>
          </a:bodyPr>
          <a:lstStyle/>
          <a:p>
            <a:r>
              <a:rPr lang="en-US" sz="2800" dirty="0" err="1"/>
              <a:t>Zafari</a:t>
            </a:r>
            <a:r>
              <a:rPr lang="en-US" sz="2800" dirty="0"/>
              <a:t>, F., </a:t>
            </a:r>
            <a:r>
              <a:rPr lang="en-US" sz="2800" dirty="0" err="1"/>
              <a:t>Gkelias</a:t>
            </a:r>
            <a:r>
              <a:rPr lang="en-US" sz="2800" dirty="0"/>
              <a:t>, A., &amp; Leung, K. K. (2018). </a:t>
            </a:r>
            <a:r>
              <a:rPr lang="en-US" sz="2800" i="1" dirty="0"/>
              <a:t>A Survey of Indoor Localization Systems Technologies </a:t>
            </a:r>
            <a:endParaRPr lang="en-US" sz="2800" i="1" dirty="0" smtClean="0"/>
          </a:p>
          <a:p>
            <a:r>
              <a:rPr lang="en-US" sz="2800" i="1" dirty="0"/>
              <a:t>	</a:t>
            </a:r>
            <a:r>
              <a:rPr lang="en-US" sz="2800" dirty="0" smtClean="0"/>
              <a:t>(</a:t>
            </a:r>
            <a:r>
              <a:rPr lang="en-US" sz="2800" dirty="0"/>
              <a:t>Rep. </a:t>
            </a:r>
            <a:r>
              <a:rPr lang="en-US" sz="2800" dirty="0" smtClean="0"/>
              <a:t>No</a:t>
            </a:r>
            <a:r>
              <a:rPr lang="en-US" sz="2800" dirty="0"/>
              <a:t>. 1709.01015). https://</a:t>
            </a:r>
            <a:r>
              <a:rPr lang="en-US" sz="2800" dirty="0" smtClean="0"/>
              <a:t>arxiv.org/pdf/1709.01015.pdf</a:t>
            </a:r>
            <a:endParaRPr lang="en-US" sz="2800" dirty="0"/>
          </a:p>
        </p:txBody>
      </p:sp>
      <p:sp>
        <p:nvSpPr>
          <p:cNvPr id="248" name="TextBox 247"/>
          <p:cNvSpPr txBox="1"/>
          <p:nvPr/>
        </p:nvSpPr>
        <p:spPr>
          <a:xfrm>
            <a:off x="14732358" y="12289006"/>
            <a:ext cx="14372437" cy="5909310"/>
          </a:xfrm>
          <a:prstGeom prst="rect">
            <a:avLst/>
          </a:prstGeom>
          <a:noFill/>
          <a:ln>
            <a:solidFill>
              <a:schemeClr val="tx1"/>
            </a:solidFill>
          </a:ln>
        </p:spPr>
        <p:txBody>
          <a:bodyPr wrap="square" rtlCol="0">
            <a:spAutoFit/>
          </a:bodyPr>
          <a:lstStyle/>
          <a:p>
            <a:pPr algn="ctr"/>
            <a:endParaRPr lang="en-US" dirty="0" smtClean="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r>
              <a:rPr lang="en-US" sz="7200" dirty="0" smtClean="0"/>
              <a:t>[PLACEHOLDER FOR PID TUNING IMAGES]</a:t>
            </a:r>
            <a:endParaRPr lang="en-US" sz="7200" dirty="0"/>
          </a:p>
          <a:p>
            <a:pPr algn="ctr"/>
            <a:endParaRPr lang="en-US" dirty="0" smtClean="0"/>
          </a:p>
          <a:p>
            <a:pPr algn="ctr"/>
            <a:endParaRPr lang="en-US" dirty="0" smtClean="0"/>
          </a:p>
          <a:p>
            <a:pPr algn="ctr"/>
            <a:endParaRPr lang="en-US" dirty="0" smtClean="0"/>
          </a:p>
          <a:p>
            <a:pPr algn="ctr"/>
            <a:endParaRPr lang="en-US" dirty="0"/>
          </a:p>
          <a:p>
            <a:pPr algn="ctr"/>
            <a:endParaRPr lang="en-US" dirty="0" smtClean="0"/>
          </a:p>
          <a:p>
            <a:pPr algn="ctr"/>
            <a:endParaRPr lang="en-US" dirty="0"/>
          </a:p>
          <a:p>
            <a:pPr algn="ctr"/>
            <a:endParaRPr lang="en-US" dirty="0"/>
          </a:p>
        </p:txBody>
      </p:sp>
      <p:sp>
        <p:nvSpPr>
          <p:cNvPr id="339" name="TextBox 338"/>
          <p:cNvSpPr txBox="1"/>
          <p:nvPr/>
        </p:nvSpPr>
        <p:spPr>
          <a:xfrm>
            <a:off x="14727821" y="18541901"/>
            <a:ext cx="14480528" cy="1384995"/>
          </a:xfrm>
          <a:prstGeom prst="rect">
            <a:avLst/>
          </a:prstGeom>
          <a:noFill/>
        </p:spPr>
        <p:txBody>
          <a:bodyPr wrap="square" rtlCol="0">
            <a:spAutoFit/>
          </a:bodyPr>
          <a:lstStyle/>
          <a:p>
            <a:r>
              <a:rPr lang="en-US" sz="2800" dirty="0" smtClean="0"/>
              <a:t>To tune the motor PID controllers, the Ziegler-Nichols tuning method was used. This method allows for experimental determination of the PID parameters (K</a:t>
            </a:r>
            <a:r>
              <a:rPr lang="en-US" sz="2800" baseline="-25000" dirty="0" smtClean="0"/>
              <a:t>P</a:t>
            </a:r>
            <a:r>
              <a:rPr lang="en-US" sz="2800" dirty="0" smtClean="0"/>
              <a:t>, K</a:t>
            </a:r>
            <a:r>
              <a:rPr lang="en-US" sz="2800" baseline="-25000" dirty="0"/>
              <a:t>I</a:t>
            </a:r>
            <a:r>
              <a:rPr lang="en-US" sz="2800" dirty="0" smtClean="0"/>
              <a:t>, and K</a:t>
            </a:r>
            <a:r>
              <a:rPr lang="en-US" sz="2800" baseline="-25000" dirty="0"/>
              <a:t>D</a:t>
            </a:r>
            <a:r>
              <a:rPr lang="en-US" sz="2800" dirty="0" smtClean="0"/>
              <a:t>) to maximize response time and eliminate steady-state error while maintaining system stability.</a:t>
            </a:r>
          </a:p>
        </p:txBody>
      </p:sp>
      <p:sp>
        <p:nvSpPr>
          <p:cNvPr id="340" name="TextBox 339"/>
          <p:cNvSpPr txBox="1"/>
          <p:nvPr/>
        </p:nvSpPr>
        <p:spPr>
          <a:xfrm>
            <a:off x="-54046" y="9814898"/>
            <a:ext cx="14480528" cy="1815882"/>
          </a:xfrm>
          <a:prstGeom prst="rect">
            <a:avLst/>
          </a:prstGeom>
          <a:noFill/>
        </p:spPr>
        <p:txBody>
          <a:bodyPr wrap="square" rtlCol="0">
            <a:spAutoFit/>
          </a:bodyPr>
          <a:lstStyle/>
          <a:p>
            <a:endParaRPr lang="en-US" sz="2800" dirty="0" smtClean="0"/>
          </a:p>
          <a:p>
            <a:r>
              <a:rPr lang="en-US" sz="2800" dirty="0" smtClean="0"/>
              <a:t>Semester goals:</a:t>
            </a:r>
          </a:p>
          <a:p>
            <a:endParaRPr lang="en-US" sz="2800" dirty="0"/>
          </a:p>
          <a:p>
            <a:r>
              <a:rPr lang="en-US" sz="2800" smtClean="0"/>
              <a:t>Long-term goals:</a:t>
            </a:r>
            <a:endParaRPr lang="en-US" sz="2800" dirty="0" smtClean="0"/>
          </a:p>
        </p:txBody>
      </p:sp>
      <p:sp>
        <p:nvSpPr>
          <p:cNvPr id="341" name="TextBox 340"/>
          <p:cNvSpPr txBox="1"/>
          <p:nvPr/>
        </p:nvSpPr>
        <p:spPr>
          <a:xfrm>
            <a:off x="-54046" y="3955143"/>
            <a:ext cx="14480528" cy="1384995"/>
          </a:xfrm>
          <a:prstGeom prst="rect">
            <a:avLst/>
          </a:prstGeom>
          <a:noFill/>
        </p:spPr>
        <p:txBody>
          <a:bodyPr wrap="square" rtlCol="0">
            <a:spAutoFit/>
          </a:bodyPr>
          <a:lstStyle/>
          <a:p>
            <a:r>
              <a:rPr lang="en-US" sz="2800" dirty="0" smtClean="0"/>
              <a:t>To tune the motor PID controllers, the Ziegler-Nichols tuning method was used. This method allows for experimental determination of the PID parameters (K</a:t>
            </a:r>
            <a:r>
              <a:rPr lang="en-US" sz="2800" baseline="-25000" dirty="0" smtClean="0"/>
              <a:t>P</a:t>
            </a:r>
            <a:r>
              <a:rPr lang="en-US" sz="2800" dirty="0" smtClean="0"/>
              <a:t>, K</a:t>
            </a:r>
            <a:r>
              <a:rPr lang="en-US" sz="2800" baseline="-25000" dirty="0"/>
              <a:t>I</a:t>
            </a:r>
            <a:r>
              <a:rPr lang="en-US" sz="2800" dirty="0" smtClean="0"/>
              <a:t>, and K</a:t>
            </a:r>
            <a:r>
              <a:rPr lang="en-US" sz="2800" baseline="-25000" dirty="0"/>
              <a:t>D</a:t>
            </a:r>
            <a:r>
              <a:rPr lang="en-US" sz="2800" dirty="0" smtClean="0"/>
              <a:t>) to maximize response time and eliminate steady-state error while maintaining system stability.</a:t>
            </a:r>
          </a:p>
        </p:txBody>
      </p:sp>
    </p:spTree>
    <p:extLst>
      <p:ext uri="{BB962C8B-B14F-4D97-AF65-F5344CB8AC3E}">
        <p14:creationId xmlns:p14="http://schemas.microsoft.com/office/powerpoint/2010/main" val="4236262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1421</TotalTime>
  <Words>816</Words>
  <Application>Microsoft Office PowerPoint</Application>
  <PresentationFormat>Custom</PresentationFormat>
  <Paragraphs>109</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Siddharth Kurwa</dc:creator>
  <cp:lastModifiedBy>Kurwa, Siddharth</cp:lastModifiedBy>
  <cp:revision>51</cp:revision>
  <dcterms:created xsi:type="dcterms:W3CDTF">2018-11-11T02:04:43Z</dcterms:created>
  <dcterms:modified xsi:type="dcterms:W3CDTF">2018-11-12T01:49:48Z</dcterms:modified>
</cp:coreProperties>
</file>

<file path=docProps/thumbnail.jpeg>
</file>